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charts/chart2.xml" ContentType="application/vnd.openxmlformats-officedocument.drawingml.chart+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9"/>
  </p:notesMasterIdLst>
  <p:sldIdLst>
    <p:sldId id="259" r:id="rId2"/>
    <p:sldId id="272" r:id="rId3"/>
    <p:sldId id="382" r:id="rId4"/>
    <p:sldId id="383" r:id="rId5"/>
    <p:sldId id="384" r:id="rId6"/>
    <p:sldId id="385" r:id="rId7"/>
    <p:sldId id="386" r:id="rId8"/>
    <p:sldId id="387" r:id="rId9"/>
    <p:sldId id="398" r:id="rId10"/>
    <p:sldId id="389" r:id="rId11"/>
    <p:sldId id="399" r:id="rId12"/>
    <p:sldId id="391" r:id="rId13"/>
    <p:sldId id="392" r:id="rId14"/>
    <p:sldId id="393" r:id="rId15"/>
    <p:sldId id="394" r:id="rId16"/>
    <p:sldId id="395" r:id="rId17"/>
    <p:sldId id="396" r:id="rId18"/>
    <p:sldId id="404" r:id="rId19"/>
    <p:sldId id="303" r:id="rId20"/>
    <p:sldId id="400" r:id="rId21"/>
    <p:sldId id="468" r:id="rId22"/>
    <p:sldId id="401" r:id="rId23"/>
    <p:sldId id="403" r:id="rId24"/>
    <p:sldId id="322" r:id="rId25"/>
    <p:sldId id="467" r:id="rId26"/>
    <p:sldId id="469" r:id="rId27"/>
    <p:sldId id="470" r:id="rId28"/>
    <p:sldId id="471" r:id="rId29"/>
    <p:sldId id="304" r:id="rId30"/>
    <p:sldId id="359" r:id="rId31"/>
    <p:sldId id="472" r:id="rId32"/>
    <p:sldId id="306" r:id="rId33"/>
    <p:sldId id="305" r:id="rId34"/>
    <p:sldId id="307" r:id="rId35"/>
    <p:sldId id="317" r:id="rId36"/>
    <p:sldId id="318" r:id="rId37"/>
    <p:sldId id="371" r:id="rId38"/>
    <p:sldId id="315" r:id="rId39"/>
    <p:sldId id="320" r:id="rId40"/>
    <p:sldId id="321" r:id="rId41"/>
    <p:sldId id="319" r:id="rId42"/>
    <p:sldId id="311" r:id="rId43"/>
    <p:sldId id="340" r:id="rId44"/>
    <p:sldId id="341" r:id="rId45"/>
    <p:sldId id="344" r:id="rId46"/>
    <p:sldId id="373" r:id="rId47"/>
    <p:sldId id="374" r:id="rId48"/>
    <p:sldId id="375" r:id="rId49"/>
    <p:sldId id="342" r:id="rId50"/>
    <p:sldId id="433" r:id="rId51"/>
    <p:sldId id="434" r:id="rId52"/>
    <p:sldId id="431" r:id="rId53"/>
    <p:sldId id="405" r:id="rId54"/>
    <p:sldId id="425" r:id="rId55"/>
    <p:sldId id="407" r:id="rId56"/>
    <p:sldId id="408" r:id="rId57"/>
    <p:sldId id="426" r:id="rId58"/>
    <p:sldId id="427" r:id="rId59"/>
    <p:sldId id="428"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30" r:id="rId74"/>
    <p:sldId id="432" r:id="rId75"/>
    <p:sldId id="435" r:id="rId76"/>
    <p:sldId id="436" r:id="rId77"/>
    <p:sldId id="437" r:id="rId78"/>
    <p:sldId id="438" r:id="rId79"/>
    <p:sldId id="466" r:id="rId80"/>
    <p:sldId id="439" r:id="rId81"/>
    <p:sldId id="440" r:id="rId82"/>
    <p:sldId id="441" r:id="rId83"/>
    <p:sldId id="442" r:id="rId84"/>
    <p:sldId id="443" r:id="rId85"/>
    <p:sldId id="444" r:id="rId86"/>
    <p:sldId id="445" r:id="rId87"/>
    <p:sldId id="446" r:id="rId88"/>
    <p:sldId id="447" r:id="rId89"/>
    <p:sldId id="453" r:id="rId90"/>
    <p:sldId id="456" r:id="rId91"/>
    <p:sldId id="457" r:id="rId92"/>
    <p:sldId id="458" r:id="rId93"/>
    <p:sldId id="460" r:id="rId94"/>
    <p:sldId id="461" r:id="rId95"/>
    <p:sldId id="462" r:id="rId96"/>
    <p:sldId id="448" r:id="rId97"/>
    <p:sldId id="449" r:id="rId98"/>
    <p:sldId id="454" r:id="rId99"/>
    <p:sldId id="455" r:id="rId100"/>
    <p:sldId id="459" r:id="rId101"/>
    <p:sldId id="450" r:id="rId102"/>
    <p:sldId id="451" r:id="rId103"/>
    <p:sldId id="452" r:id="rId104"/>
    <p:sldId id="463" r:id="rId105"/>
    <p:sldId id="465" r:id="rId106"/>
    <p:sldId id="464" r:id="rId107"/>
    <p:sldId id="267"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E3004A"/>
    <a:srgbClr val="66FF99"/>
    <a:srgbClr val="339933"/>
    <a:srgbClr val="008000"/>
    <a:srgbClr val="FFFF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8" autoAdjust="0"/>
    <p:restoredTop sz="99571" autoAdjust="0"/>
  </p:normalViewPr>
  <p:slideViewPr>
    <p:cSldViewPr>
      <p:cViewPr varScale="1">
        <p:scale>
          <a:sx n="89" d="100"/>
          <a:sy n="89" d="100"/>
        </p:scale>
        <p:origin x="-1578" y="-90"/>
      </p:cViewPr>
      <p:guideLst>
        <p:guide orient="horz" pos="2160"/>
        <p:guide pos="2880"/>
      </p:guideLst>
    </p:cSldViewPr>
  </p:slideViewPr>
  <p:outlineViewPr>
    <p:cViewPr>
      <p:scale>
        <a:sx n="33" d="100"/>
        <a:sy n="33" d="100"/>
      </p:scale>
      <p:origin x="0" y="28554"/>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3575129533678826E-2"/>
          <c:y val="3.5472972972973291E-2"/>
          <c:w val="0.90362694300518209"/>
          <c:h val="0.85472972972973005"/>
        </c:manualLayout>
      </c:layout>
      <c:scatterChart>
        <c:scatterStyle val="lineMarker"/>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spPr>
              <a:ln w="3175">
                <a:solidFill>
                  <a:srgbClr val="000000"/>
                </a:solidFill>
                <a:prstDash val="sysDash"/>
              </a:ln>
            </c:spPr>
          </c:dPt>
          <c:xVal>
            <c:numRef>
              <c:f>vertical_lines!$A$3:$A$4</c:f>
              <c:numCache>
                <c:formatCode>General</c:formatCode>
                <c:ptCount val="2"/>
                <c:pt idx="0">
                  <c:v>10</c:v>
                </c:pt>
                <c:pt idx="1">
                  <c:v>10</c:v>
                </c:pt>
              </c:numCache>
            </c:numRef>
          </c:xVal>
          <c:yVal>
            <c:numRef>
              <c:f>vertical_lines!$B$3:$B$4</c:f>
              <c:numCache>
                <c:formatCode>General</c:formatCode>
                <c:ptCount val="2"/>
                <c:pt idx="0">
                  <c:v>1</c:v>
                </c:pt>
                <c:pt idx="1">
                  <c:v>0</c:v>
                </c:pt>
              </c:numCache>
            </c:numRef>
          </c:yVal>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c:v>
                </c:pt>
                <c:pt idx="1">
                  <c:v>15</c:v>
                </c:pt>
              </c:numCache>
            </c:numRef>
          </c:xVal>
          <c:yVal>
            <c:numRef>
              <c:f>vertical_lines!$D$3:$D$4</c:f>
              <c:numCache>
                <c:formatCode>General</c:formatCode>
                <c:ptCount val="2"/>
                <c:pt idx="0">
                  <c:v>1</c:v>
                </c:pt>
                <c:pt idx="1">
                  <c:v>0</c:v>
                </c:pt>
              </c:numCache>
            </c:numRef>
          </c:yVal>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40</c:v>
                </c:pt>
                <c:pt idx="32">
                  <c:v>45</c:v>
                </c:pt>
                <c:pt idx="33">
                  <c:v>50</c:v>
                </c:pt>
                <c:pt idx="34">
                  <c:v>60</c:v>
                </c:pt>
                <c:pt idx="35">
                  <c:v>70</c:v>
                </c:pt>
                <c:pt idx="36">
                  <c:v>80</c:v>
                </c:pt>
                <c:pt idx="37">
                  <c:v>90</c:v>
                </c:pt>
                <c:pt idx="38">
                  <c:v>100</c:v>
                </c:pt>
                <c:pt idx="39">
                  <c:v>150</c:v>
                </c:pt>
              </c:numCache>
            </c:numRef>
          </c:xVal>
          <c:yVal>
            <c:numRef>
              <c:f>train_summary_1837_1000_3.0.4!$B$951:$AO$951</c:f>
              <c:numCache>
                <c:formatCode>General</c:formatCode>
                <c:ptCount val="40"/>
                <c:pt idx="0">
                  <c:v>0.93920000000000003</c:v>
                </c:pt>
                <c:pt idx="1">
                  <c:v>0.91100000000000003</c:v>
                </c:pt>
                <c:pt idx="2">
                  <c:v>0.9073</c:v>
                </c:pt>
                <c:pt idx="3">
                  <c:v>0.89780000000000115</c:v>
                </c:pt>
                <c:pt idx="4">
                  <c:v>0.87440000000000107</c:v>
                </c:pt>
                <c:pt idx="5">
                  <c:v>0.90480000000000005</c:v>
                </c:pt>
                <c:pt idx="6">
                  <c:v>0.88900000000000112</c:v>
                </c:pt>
                <c:pt idx="7">
                  <c:v>0.88870000000000116</c:v>
                </c:pt>
                <c:pt idx="8">
                  <c:v>0.88080000000000114</c:v>
                </c:pt>
                <c:pt idx="9">
                  <c:v>0.87840000000000107</c:v>
                </c:pt>
                <c:pt idx="10">
                  <c:v>0.92900000000000005</c:v>
                </c:pt>
                <c:pt idx="11">
                  <c:v>0.92610000000000003</c:v>
                </c:pt>
                <c:pt idx="12">
                  <c:v>0.9234</c:v>
                </c:pt>
                <c:pt idx="13">
                  <c:v>0.91649999999999998</c:v>
                </c:pt>
                <c:pt idx="14">
                  <c:v>0.91490000000000005</c:v>
                </c:pt>
                <c:pt idx="15">
                  <c:v>0.91200000000000003</c:v>
                </c:pt>
                <c:pt idx="16">
                  <c:v>0.90549999999999997</c:v>
                </c:pt>
                <c:pt idx="17">
                  <c:v>0.90290000000000004</c:v>
                </c:pt>
                <c:pt idx="18">
                  <c:v>0.90029999999999999</c:v>
                </c:pt>
                <c:pt idx="19">
                  <c:v>0.89580000000000115</c:v>
                </c:pt>
                <c:pt idx="20">
                  <c:v>0.89080000000000115</c:v>
                </c:pt>
                <c:pt idx="21">
                  <c:v>0.88800000000000112</c:v>
                </c:pt>
                <c:pt idx="22">
                  <c:v>0.88800000000000112</c:v>
                </c:pt>
                <c:pt idx="23">
                  <c:v>0.88810000000000111</c:v>
                </c:pt>
                <c:pt idx="24">
                  <c:v>0.88120000000000109</c:v>
                </c:pt>
                <c:pt idx="25">
                  <c:v>0.88240000000000107</c:v>
                </c:pt>
                <c:pt idx="26">
                  <c:v>0.88030000000000108</c:v>
                </c:pt>
                <c:pt idx="27">
                  <c:v>0.87390000000000212</c:v>
                </c:pt>
                <c:pt idx="28">
                  <c:v>0.87570000000000214</c:v>
                </c:pt>
                <c:pt idx="29">
                  <c:v>0.8670000000000021</c:v>
                </c:pt>
                <c:pt idx="30">
                  <c:v>0.86950000000000005</c:v>
                </c:pt>
                <c:pt idx="31">
                  <c:v>0.85750000000000004</c:v>
                </c:pt>
                <c:pt idx="32">
                  <c:v>0.85160000000000213</c:v>
                </c:pt>
                <c:pt idx="33">
                  <c:v>0.84350000000000003</c:v>
                </c:pt>
                <c:pt idx="34">
                  <c:v>0.83310000000000006</c:v>
                </c:pt>
                <c:pt idx="35">
                  <c:v>0.82120000000000004</c:v>
                </c:pt>
                <c:pt idx="36">
                  <c:v>0.81410000000000005</c:v>
                </c:pt>
                <c:pt idx="37">
                  <c:v>0.80820000000000003</c:v>
                </c:pt>
                <c:pt idx="38">
                  <c:v>0.80220000000000002</c:v>
                </c:pt>
                <c:pt idx="39">
                  <c:v>0.78170000000000006</c:v>
                </c:pt>
              </c:numCache>
            </c:numRef>
          </c:yVal>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c:v>
                </c:pt>
                <c:pt idx="1">
                  <c:v>6</c:v>
                </c:pt>
                <c:pt idx="2">
                  <c:v>7</c:v>
                </c:pt>
                <c:pt idx="3">
                  <c:v>8</c:v>
                </c:pt>
                <c:pt idx="4">
                  <c:v>9</c:v>
                </c:pt>
              </c:numCache>
            </c:numRef>
          </c:xVal>
          <c:yVal>
            <c:numRef>
              <c:f>'curve-fit_11var_3.0.4'!$F$2:$F$6</c:f>
              <c:numCache>
                <c:formatCode>General</c:formatCode>
                <c:ptCount val="5"/>
                <c:pt idx="0">
                  <c:v>0.9345</c:v>
                </c:pt>
                <c:pt idx="1">
                  <c:v>0.92022000000000004</c:v>
                </c:pt>
                <c:pt idx="2">
                  <c:v>0.90594000000000008</c:v>
                </c:pt>
                <c:pt idx="3">
                  <c:v>0.89166000000000112</c:v>
                </c:pt>
                <c:pt idx="4">
                  <c:v>0.87738000000000005</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c:v>
                </c:pt>
                <c:pt idx="1">
                  <c:v>11</c:v>
                </c:pt>
                <c:pt idx="2">
                  <c:v>12</c:v>
                </c:pt>
                <c:pt idx="3">
                  <c:v>13</c:v>
                </c:pt>
                <c:pt idx="4">
                  <c:v>14</c:v>
                </c:pt>
              </c:numCache>
            </c:numRef>
          </c:xVal>
          <c:yVal>
            <c:numRef>
              <c:f>'curve-fit_11var_3.0.4'!$G$7:$G$11</c:f>
              <c:numCache>
                <c:formatCode>General</c:formatCode>
                <c:ptCount val="5"/>
                <c:pt idx="0">
                  <c:v>0.90054000000000001</c:v>
                </c:pt>
                <c:pt idx="1">
                  <c:v>0.89444000000000012</c:v>
                </c:pt>
                <c:pt idx="2">
                  <c:v>0.88834000000000013</c:v>
                </c:pt>
                <c:pt idx="3">
                  <c:v>0.88224000000000014</c:v>
                </c:pt>
                <c:pt idx="4">
                  <c:v>0.87614000000000014</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40</c:v>
                </c:pt>
                <c:pt idx="22">
                  <c:v>45</c:v>
                </c:pt>
                <c:pt idx="23">
                  <c:v>50</c:v>
                </c:pt>
                <c:pt idx="24">
                  <c:v>60</c:v>
                </c:pt>
                <c:pt idx="25">
                  <c:v>70</c:v>
                </c:pt>
                <c:pt idx="26">
                  <c:v>80</c:v>
                </c:pt>
                <c:pt idx="27">
                  <c:v>90</c:v>
                </c:pt>
                <c:pt idx="28">
                  <c:v>100</c:v>
                </c:pt>
                <c:pt idx="29">
                  <c:v>150</c:v>
                </c:pt>
              </c:numCache>
            </c:numRef>
          </c:xVal>
          <c:yVal>
            <c:numRef>
              <c:f>'curve-fit_11var_3.0.4'!$H$12:$H$41</c:f>
              <c:numCache>
                <c:formatCode>General</c:formatCode>
                <c:ptCount val="30"/>
                <c:pt idx="0">
                  <c:v>0.92965844851408519</c:v>
                </c:pt>
                <c:pt idx="1">
                  <c:v>0.92496797655540908</c:v>
                </c:pt>
                <c:pt idx="2">
                  <c:v>0.92058351356379908</c:v>
                </c:pt>
                <c:pt idx="3">
                  <c:v>0.91646876809717193</c:v>
                </c:pt>
                <c:pt idx="4">
                  <c:v>0.912593480813504</c:v>
                </c:pt>
                <c:pt idx="5">
                  <c:v>0.90893216395664678</c:v>
                </c:pt>
                <c:pt idx="6">
                  <c:v>0.90546315290522883</c:v>
                </c:pt>
                <c:pt idx="7">
                  <c:v>0.90216788159858607</c:v>
                </c:pt>
                <c:pt idx="8">
                  <c:v>0.89903032138909811</c:v>
                </c:pt>
                <c:pt idx="9">
                  <c:v>0.89603654107234987</c:v>
                </c:pt>
                <c:pt idx="10">
                  <c:v>0.8931743580480942</c:v>
                </c:pt>
                <c:pt idx="11">
                  <c:v>0.89043305890196489</c:v>
                </c:pt>
                <c:pt idx="12">
                  <c:v>0.88780317349445115</c:v>
                </c:pt>
                <c:pt idx="13">
                  <c:v>0.88527629073732395</c:v>
                </c:pt>
                <c:pt idx="14">
                  <c:v>0.88284490717236208</c:v>
                </c:pt>
                <c:pt idx="15">
                  <c:v>0.88050230159761389</c:v>
                </c:pt>
                <c:pt idx="16">
                  <c:v>0.87824243055361217</c:v>
                </c:pt>
                <c:pt idx="17">
                  <c:v>0.87605984064672615</c:v>
                </c:pt>
                <c:pt idx="18">
                  <c:v>0.87394959456280019</c:v>
                </c:pt>
                <c:pt idx="19">
                  <c:v>0.8719072082885182</c:v>
                </c:pt>
                <c:pt idx="20">
                  <c:v>0.86992859756717922</c:v>
                </c:pt>
                <c:pt idx="21">
                  <c:v>0.86087192951252112</c:v>
                </c:pt>
                <c:pt idx="22">
                  <c:v>0.8529616772981512</c:v>
                </c:pt>
                <c:pt idx="23">
                  <c:v>0.8459473253282731</c:v>
                </c:pt>
                <c:pt idx="24">
                  <c:v>0.83394531008444717</c:v>
                </c:pt>
                <c:pt idx="25">
                  <c:v>0.82393069584617706</c:v>
                </c:pt>
                <c:pt idx="26">
                  <c:v>0.81535290356162593</c:v>
                </c:pt>
                <c:pt idx="27">
                  <c:v>0.80786090981692682</c:v>
                </c:pt>
                <c:pt idx="28">
                  <c:v>0.8012174451514249</c:v>
                </c:pt>
                <c:pt idx="29">
                  <c:v>0.776156717202098</c:v>
                </c:pt>
              </c:numCache>
            </c:numRef>
          </c:yVal>
          <c:smooth val="1"/>
        </c:ser>
        <c:dLbls/>
        <c:axId val="46270336"/>
        <c:axId val="46301184"/>
      </c:scatterChart>
      <c:valAx>
        <c:axId val="46270336"/>
        <c:scaling>
          <c:orientation val="minMax"/>
          <c:max val="100"/>
          <c:min val="0"/>
        </c:scaling>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407"/>
              <c:y val="0.94256756756756488"/>
            </c:manualLayout>
          </c:layout>
          <c:spPr>
            <a:noFill/>
            <a:ln w="25400">
              <a:noFill/>
            </a:ln>
          </c:spPr>
        </c:title>
        <c:numFmt formatCode="General" sourceLinked="1"/>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6301184"/>
        <c:crosses val="autoZero"/>
        <c:crossBetween val="midCat"/>
        <c:majorUnit val="10"/>
      </c:valAx>
      <c:valAx>
        <c:axId val="46301184"/>
        <c:scaling>
          <c:orientation val="minMax"/>
          <c:max val="1"/>
          <c:min val="0.70000000000000107"/>
        </c:scaling>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1.1398963730569903E-2"/>
              <c:y val="0.43750000000000105"/>
            </c:manualLayout>
          </c:layout>
          <c:spPr>
            <a:noFill/>
            <a:ln w="25400">
              <a:noFill/>
            </a:ln>
          </c:spPr>
        </c:title>
        <c:numFmt formatCode="0.00" sourceLinked="0"/>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6270336"/>
        <c:crosses val="autoZero"/>
        <c:crossBetween val="midCat"/>
        <c:majorUnit val="5.000000000000001E-2"/>
      </c:valAx>
      <c:spPr>
        <a:noFill/>
        <a:ln w="12700">
          <a:solidFill>
            <a:srgbClr val="808080"/>
          </a:solidFill>
          <a:prstDash val="solid"/>
        </a:ln>
      </c:spPr>
    </c:plotArea>
    <c:plotVisOnly val="1"/>
    <c:dispBlanksAs val="gap"/>
  </c:chart>
  <c:spPr>
    <a:noFill/>
    <a:ln w="9525">
      <a:noFill/>
    </a:ln>
  </c:spPr>
  <c:txPr>
    <a:bodyPr/>
    <a:lstStyle/>
    <a:p>
      <a:pPr>
        <a:defRPr sz="975" b="0" i="0" u="none" strike="noStrike" baseline="0">
          <a:solidFill>
            <a:srgbClr val="000000"/>
          </a:solidFill>
          <a:latin typeface="Arial"/>
          <a:ea typeface="Arial"/>
          <a:cs typeface="Arial"/>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GB"/>
  <c:chart>
    <c:plotArea>
      <c:layout>
        <c:manualLayout>
          <c:layoutTarget val="inner"/>
          <c:xMode val="edge"/>
          <c:yMode val="edge"/>
          <c:x val="7.3575129533678826E-2"/>
          <c:y val="3.5472972972973194E-2"/>
          <c:w val="0.90362694300518209"/>
          <c:h val="0.85472972972973005"/>
        </c:manualLayout>
      </c:layout>
      <c:scatterChart>
        <c:scatterStyle val="lineMarker"/>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spPr>
              <a:ln w="3175">
                <a:solidFill>
                  <a:srgbClr val="000000"/>
                </a:solidFill>
                <a:prstDash val="sysDash"/>
              </a:ln>
            </c:spPr>
          </c:dPt>
          <c:xVal>
            <c:numRef>
              <c:f>vertical_lines!$A$3:$A$4</c:f>
              <c:numCache>
                <c:formatCode>General</c:formatCode>
                <c:ptCount val="2"/>
                <c:pt idx="0">
                  <c:v>10</c:v>
                </c:pt>
                <c:pt idx="1">
                  <c:v>10</c:v>
                </c:pt>
              </c:numCache>
            </c:numRef>
          </c:xVal>
          <c:yVal>
            <c:numRef>
              <c:f>vertical_lines!$B$3:$B$4</c:f>
              <c:numCache>
                <c:formatCode>General</c:formatCode>
                <c:ptCount val="2"/>
                <c:pt idx="0">
                  <c:v>1</c:v>
                </c:pt>
                <c:pt idx="1">
                  <c:v>0</c:v>
                </c:pt>
              </c:numCache>
            </c:numRef>
          </c:yVal>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c:v>
                </c:pt>
                <c:pt idx="1">
                  <c:v>15</c:v>
                </c:pt>
              </c:numCache>
            </c:numRef>
          </c:xVal>
          <c:yVal>
            <c:numRef>
              <c:f>vertical_lines!$D$3:$D$4</c:f>
              <c:numCache>
                <c:formatCode>General</c:formatCode>
                <c:ptCount val="2"/>
                <c:pt idx="0">
                  <c:v>1</c:v>
                </c:pt>
                <c:pt idx="1">
                  <c:v>0</c:v>
                </c:pt>
              </c:numCache>
            </c:numRef>
          </c:yVal>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40</c:v>
                </c:pt>
                <c:pt idx="32">
                  <c:v>45</c:v>
                </c:pt>
                <c:pt idx="33">
                  <c:v>50</c:v>
                </c:pt>
                <c:pt idx="34">
                  <c:v>60</c:v>
                </c:pt>
                <c:pt idx="35">
                  <c:v>70</c:v>
                </c:pt>
                <c:pt idx="36">
                  <c:v>80</c:v>
                </c:pt>
                <c:pt idx="37">
                  <c:v>90</c:v>
                </c:pt>
                <c:pt idx="38">
                  <c:v>100</c:v>
                </c:pt>
                <c:pt idx="39">
                  <c:v>150</c:v>
                </c:pt>
              </c:numCache>
            </c:numRef>
          </c:xVal>
          <c:yVal>
            <c:numRef>
              <c:f>train_summary_1837_1000_3.0.4!$B$951:$AO$951</c:f>
              <c:numCache>
                <c:formatCode>General</c:formatCode>
                <c:ptCount val="40"/>
                <c:pt idx="0">
                  <c:v>0.93920000000000003</c:v>
                </c:pt>
                <c:pt idx="1">
                  <c:v>0.91100000000000003</c:v>
                </c:pt>
                <c:pt idx="2">
                  <c:v>0.9073</c:v>
                </c:pt>
                <c:pt idx="3">
                  <c:v>0.89780000000000004</c:v>
                </c:pt>
                <c:pt idx="4">
                  <c:v>0.87440000000000107</c:v>
                </c:pt>
                <c:pt idx="5">
                  <c:v>0.90480000000000005</c:v>
                </c:pt>
                <c:pt idx="6">
                  <c:v>0.88900000000000001</c:v>
                </c:pt>
                <c:pt idx="7">
                  <c:v>0.88870000000000005</c:v>
                </c:pt>
                <c:pt idx="8">
                  <c:v>0.88080000000000003</c:v>
                </c:pt>
                <c:pt idx="9">
                  <c:v>0.87840000000000107</c:v>
                </c:pt>
                <c:pt idx="10">
                  <c:v>0.92900000000000005</c:v>
                </c:pt>
                <c:pt idx="11">
                  <c:v>0.92610000000000003</c:v>
                </c:pt>
                <c:pt idx="12">
                  <c:v>0.9234</c:v>
                </c:pt>
                <c:pt idx="13">
                  <c:v>0.91649999999999998</c:v>
                </c:pt>
                <c:pt idx="14">
                  <c:v>0.91490000000000005</c:v>
                </c:pt>
                <c:pt idx="15">
                  <c:v>0.91200000000000003</c:v>
                </c:pt>
                <c:pt idx="16">
                  <c:v>0.90549999999999997</c:v>
                </c:pt>
                <c:pt idx="17">
                  <c:v>0.90290000000000004</c:v>
                </c:pt>
                <c:pt idx="18">
                  <c:v>0.90029999999999999</c:v>
                </c:pt>
                <c:pt idx="19">
                  <c:v>0.89580000000000004</c:v>
                </c:pt>
                <c:pt idx="20">
                  <c:v>0.89080000000000004</c:v>
                </c:pt>
                <c:pt idx="21">
                  <c:v>0.88800000000000001</c:v>
                </c:pt>
                <c:pt idx="22">
                  <c:v>0.88800000000000001</c:v>
                </c:pt>
                <c:pt idx="23">
                  <c:v>0.8881</c:v>
                </c:pt>
                <c:pt idx="24">
                  <c:v>0.88119999999999998</c:v>
                </c:pt>
                <c:pt idx="25">
                  <c:v>0.88239999999999996</c:v>
                </c:pt>
                <c:pt idx="26">
                  <c:v>0.88029999999999997</c:v>
                </c:pt>
                <c:pt idx="27">
                  <c:v>0.87390000000000212</c:v>
                </c:pt>
                <c:pt idx="28">
                  <c:v>0.87570000000000214</c:v>
                </c:pt>
                <c:pt idx="29">
                  <c:v>0.8670000000000021</c:v>
                </c:pt>
                <c:pt idx="30">
                  <c:v>0.86950000000000005</c:v>
                </c:pt>
                <c:pt idx="31">
                  <c:v>0.85750000000000004</c:v>
                </c:pt>
                <c:pt idx="32">
                  <c:v>0.85160000000000213</c:v>
                </c:pt>
                <c:pt idx="33">
                  <c:v>0.84350000000000003</c:v>
                </c:pt>
                <c:pt idx="34">
                  <c:v>0.83310000000000006</c:v>
                </c:pt>
                <c:pt idx="35">
                  <c:v>0.82120000000000004</c:v>
                </c:pt>
                <c:pt idx="36">
                  <c:v>0.81410000000000005</c:v>
                </c:pt>
                <c:pt idx="37">
                  <c:v>0.80820000000000003</c:v>
                </c:pt>
                <c:pt idx="38">
                  <c:v>0.80220000000000002</c:v>
                </c:pt>
                <c:pt idx="39">
                  <c:v>0.78170000000000006</c:v>
                </c:pt>
              </c:numCache>
            </c:numRef>
          </c:yVal>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c:v>
                </c:pt>
                <c:pt idx="1">
                  <c:v>6</c:v>
                </c:pt>
                <c:pt idx="2">
                  <c:v>7</c:v>
                </c:pt>
                <c:pt idx="3">
                  <c:v>8</c:v>
                </c:pt>
                <c:pt idx="4">
                  <c:v>9</c:v>
                </c:pt>
              </c:numCache>
            </c:numRef>
          </c:xVal>
          <c:yVal>
            <c:numRef>
              <c:f>'curve-fit_11var_3.0.4'!$F$2:$F$6</c:f>
              <c:numCache>
                <c:formatCode>General</c:formatCode>
                <c:ptCount val="5"/>
                <c:pt idx="0">
                  <c:v>0.9345</c:v>
                </c:pt>
                <c:pt idx="1">
                  <c:v>0.92022000000000004</c:v>
                </c:pt>
                <c:pt idx="2">
                  <c:v>0.90594000000000008</c:v>
                </c:pt>
                <c:pt idx="3">
                  <c:v>0.89166000000000001</c:v>
                </c:pt>
                <c:pt idx="4">
                  <c:v>0.87738000000000005</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c:v>
                </c:pt>
                <c:pt idx="1">
                  <c:v>11</c:v>
                </c:pt>
                <c:pt idx="2">
                  <c:v>12</c:v>
                </c:pt>
                <c:pt idx="3">
                  <c:v>13</c:v>
                </c:pt>
                <c:pt idx="4">
                  <c:v>14</c:v>
                </c:pt>
              </c:numCache>
            </c:numRef>
          </c:xVal>
          <c:yVal>
            <c:numRef>
              <c:f>'curve-fit_11var_3.0.4'!$G$7:$G$11</c:f>
              <c:numCache>
                <c:formatCode>General</c:formatCode>
                <c:ptCount val="5"/>
                <c:pt idx="0">
                  <c:v>0.90054000000000001</c:v>
                </c:pt>
                <c:pt idx="1">
                  <c:v>0.89444000000000001</c:v>
                </c:pt>
                <c:pt idx="2">
                  <c:v>0.88834000000000002</c:v>
                </c:pt>
                <c:pt idx="3">
                  <c:v>0.88224000000000002</c:v>
                </c:pt>
                <c:pt idx="4">
                  <c:v>0.87614000000000014</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40</c:v>
                </c:pt>
                <c:pt idx="22">
                  <c:v>45</c:v>
                </c:pt>
                <c:pt idx="23">
                  <c:v>50</c:v>
                </c:pt>
                <c:pt idx="24">
                  <c:v>60</c:v>
                </c:pt>
                <c:pt idx="25">
                  <c:v>70</c:v>
                </c:pt>
                <c:pt idx="26">
                  <c:v>80</c:v>
                </c:pt>
                <c:pt idx="27">
                  <c:v>90</c:v>
                </c:pt>
                <c:pt idx="28">
                  <c:v>100</c:v>
                </c:pt>
                <c:pt idx="29">
                  <c:v>150</c:v>
                </c:pt>
              </c:numCache>
            </c:numRef>
          </c:xVal>
          <c:yVal>
            <c:numRef>
              <c:f>'curve-fit_11var_3.0.4'!$H$12:$H$41</c:f>
              <c:numCache>
                <c:formatCode>General</c:formatCode>
                <c:ptCount val="30"/>
                <c:pt idx="0">
                  <c:v>0.92965844851408519</c:v>
                </c:pt>
                <c:pt idx="1">
                  <c:v>0.92496797655540908</c:v>
                </c:pt>
                <c:pt idx="2">
                  <c:v>0.92058351356379908</c:v>
                </c:pt>
                <c:pt idx="3">
                  <c:v>0.91646876809717193</c:v>
                </c:pt>
                <c:pt idx="4">
                  <c:v>0.912593480813504</c:v>
                </c:pt>
                <c:pt idx="5">
                  <c:v>0.90893216395664678</c:v>
                </c:pt>
                <c:pt idx="6">
                  <c:v>0.90546315290522883</c:v>
                </c:pt>
                <c:pt idx="7">
                  <c:v>0.90216788159858607</c:v>
                </c:pt>
                <c:pt idx="8">
                  <c:v>0.899030321389098</c:v>
                </c:pt>
                <c:pt idx="9">
                  <c:v>0.89603654107234976</c:v>
                </c:pt>
                <c:pt idx="10">
                  <c:v>0.89317435804809309</c:v>
                </c:pt>
                <c:pt idx="11">
                  <c:v>0.89043305890196378</c:v>
                </c:pt>
                <c:pt idx="12">
                  <c:v>0.88780317349445104</c:v>
                </c:pt>
                <c:pt idx="13">
                  <c:v>0.88527629073732284</c:v>
                </c:pt>
                <c:pt idx="14">
                  <c:v>0.88284490717236197</c:v>
                </c:pt>
                <c:pt idx="15">
                  <c:v>0.88050230159761278</c:v>
                </c:pt>
                <c:pt idx="16">
                  <c:v>0.87824243055361217</c:v>
                </c:pt>
                <c:pt idx="17">
                  <c:v>0.87605984064672615</c:v>
                </c:pt>
                <c:pt idx="18">
                  <c:v>0.87394959456280019</c:v>
                </c:pt>
                <c:pt idx="19">
                  <c:v>0.8719072082885182</c:v>
                </c:pt>
                <c:pt idx="20">
                  <c:v>0.86992859756717922</c:v>
                </c:pt>
                <c:pt idx="21">
                  <c:v>0.86087192951252112</c:v>
                </c:pt>
                <c:pt idx="22">
                  <c:v>0.8529616772981512</c:v>
                </c:pt>
                <c:pt idx="23">
                  <c:v>0.8459473253282731</c:v>
                </c:pt>
                <c:pt idx="24">
                  <c:v>0.83394531008444717</c:v>
                </c:pt>
                <c:pt idx="25">
                  <c:v>0.82393069584617706</c:v>
                </c:pt>
                <c:pt idx="26">
                  <c:v>0.81535290356162593</c:v>
                </c:pt>
                <c:pt idx="27">
                  <c:v>0.80786090981692682</c:v>
                </c:pt>
                <c:pt idx="28">
                  <c:v>0.8012174451514249</c:v>
                </c:pt>
                <c:pt idx="29">
                  <c:v>0.77615671720209911</c:v>
                </c:pt>
              </c:numCache>
            </c:numRef>
          </c:yVal>
          <c:smooth val="1"/>
        </c:ser>
        <c:ser>
          <c:idx val="4"/>
          <c:order val="6"/>
          <c:tx>
            <c:strRef>
              <c:f>shorea_11var3.0.4!$A$1</c:f>
              <c:strCache>
                <c:ptCount val="1"/>
                <c:pt idx="0">
                  <c:v>Species</c:v>
                </c:pt>
              </c:strCache>
            </c:strRef>
          </c:tx>
          <c:spPr>
            <a:ln w="28575">
              <a:noFill/>
            </a:ln>
          </c:spPr>
          <c:marker>
            <c:symbol val="circle"/>
            <c:size val="3"/>
            <c:spPr>
              <a:solidFill>
                <a:srgbClr val="000000"/>
              </a:solidFill>
              <a:ln>
                <a:solidFill>
                  <a:srgbClr val="000000"/>
                </a:solidFill>
                <a:prstDash val="solid"/>
              </a:ln>
            </c:spPr>
          </c:marker>
          <c:xVal>
            <c:numRef>
              <c:f>shorea_11var3.0.4!$B$2:$B$117</c:f>
              <c:numCache>
                <c:formatCode>General</c:formatCode>
                <c:ptCount val="116"/>
                <c:pt idx="0">
                  <c:v>92</c:v>
                </c:pt>
                <c:pt idx="1">
                  <c:v>86</c:v>
                </c:pt>
                <c:pt idx="2">
                  <c:v>73</c:v>
                </c:pt>
                <c:pt idx="3">
                  <c:v>73</c:v>
                </c:pt>
                <c:pt idx="4">
                  <c:v>69</c:v>
                </c:pt>
                <c:pt idx="5">
                  <c:v>68</c:v>
                </c:pt>
                <c:pt idx="6">
                  <c:v>68</c:v>
                </c:pt>
                <c:pt idx="7">
                  <c:v>55</c:v>
                </c:pt>
                <c:pt idx="8">
                  <c:v>52</c:v>
                </c:pt>
                <c:pt idx="9">
                  <c:v>47</c:v>
                </c:pt>
                <c:pt idx="10">
                  <c:v>46</c:v>
                </c:pt>
                <c:pt idx="11">
                  <c:v>46</c:v>
                </c:pt>
                <c:pt idx="12">
                  <c:v>43</c:v>
                </c:pt>
                <c:pt idx="13">
                  <c:v>39</c:v>
                </c:pt>
                <c:pt idx="14">
                  <c:v>38</c:v>
                </c:pt>
                <c:pt idx="15">
                  <c:v>38</c:v>
                </c:pt>
                <c:pt idx="16">
                  <c:v>38</c:v>
                </c:pt>
                <c:pt idx="17">
                  <c:v>37</c:v>
                </c:pt>
                <c:pt idx="18">
                  <c:v>37</c:v>
                </c:pt>
                <c:pt idx="19">
                  <c:v>35</c:v>
                </c:pt>
                <c:pt idx="20">
                  <c:v>35</c:v>
                </c:pt>
                <c:pt idx="21">
                  <c:v>35</c:v>
                </c:pt>
                <c:pt idx="22">
                  <c:v>34</c:v>
                </c:pt>
                <c:pt idx="23">
                  <c:v>34</c:v>
                </c:pt>
                <c:pt idx="24">
                  <c:v>32</c:v>
                </c:pt>
                <c:pt idx="25">
                  <c:v>32</c:v>
                </c:pt>
                <c:pt idx="26">
                  <c:v>30</c:v>
                </c:pt>
                <c:pt idx="27">
                  <c:v>28</c:v>
                </c:pt>
                <c:pt idx="28">
                  <c:v>28</c:v>
                </c:pt>
                <c:pt idx="29">
                  <c:v>28</c:v>
                </c:pt>
                <c:pt idx="30">
                  <c:v>27</c:v>
                </c:pt>
                <c:pt idx="31">
                  <c:v>27</c:v>
                </c:pt>
                <c:pt idx="32">
                  <c:v>27</c:v>
                </c:pt>
                <c:pt idx="33">
                  <c:v>27</c:v>
                </c:pt>
                <c:pt idx="34">
                  <c:v>27</c:v>
                </c:pt>
                <c:pt idx="35">
                  <c:v>27</c:v>
                </c:pt>
                <c:pt idx="36">
                  <c:v>25</c:v>
                </c:pt>
                <c:pt idx="37">
                  <c:v>25</c:v>
                </c:pt>
                <c:pt idx="38">
                  <c:v>24</c:v>
                </c:pt>
                <c:pt idx="39">
                  <c:v>23</c:v>
                </c:pt>
                <c:pt idx="40">
                  <c:v>22</c:v>
                </c:pt>
                <c:pt idx="41">
                  <c:v>22</c:v>
                </c:pt>
                <c:pt idx="42">
                  <c:v>22</c:v>
                </c:pt>
                <c:pt idx="43">
                  <c:v>21</c:v>
                </c:pt>
                <c:pt idx="44">
                  <c:v>21</c:v>
                </c:pt>
                <c:pt idx="45">
                  <c:v>21</c:v>
                </c:pt>
                <c:pt idx="46">
                  <c:v>20</c:v>
                </c:pt>
                <c:pt idx="47">
                  <c:v>20</c:v>
                </c:pt>
                <c:pt idx="48">
                  <c:v>20</c:v>
                </c:pt>
                <c:pt idx="49">
                  <c:v>19</c:v>
                </c:pt>
                <c:pt idx="50">
                  <c:v>19</c:v>
                </c:pt>
                <c:pt idx="51">
                  <c:v>18</c:v>
                </c:pt>
                <c:pt idx="52">
                  <c:v>18</c:v>
                </c:pt>
                <c:pt idx="53">
                  <c:v>18</c:v>
                </c:pt>
                <c:pt idx="54">
                  <c:v>17</c:v>
                </c:pt>
                <c:pt idx="55">
                  <c:v>17</c:v>
                </c:pt>
                <c:pt idx="56">
                  <c:v>16</c:v>
                </c:pt>
                <c:pt idx="57">
                  <c:v>16</c:v>
                </c:pt>
                <c:pt idx="58">
                  <c:v>16</c:v>
                </c:pt>
                <c:pt idx="59">
                  <c:v>16</c:v>
                </c:pt>
                <c:pt idx="60">
                  <c:v>15</c:v>
                </c:pt>
                <c:pt idx="61">
                  <c:v>15</c:v>
                </c:pt>
                <c:pt idx="62">
                  <c:v>15</c:v>
                </c:pt>
                <c:pt idx="63">
                  <c:v>14</c:v>
                </c:pt>
                <c:pt idx="64">
                  <c:v>14</c:v>
                </c:pt>
                <c:pt idx="65">
                  <c:v>14</c:v>
                </c:pt>
                <c:pt idx="66">
                  <c:v>13</c:v>
                </c:pt>
                <c:pt idx="67">
                  <c:v>13</c:v>
                </c:pt>
                <c:pt idx="68">
                  <c:v>13</c:v>
                </c:pt>
                <c:pt idx="69">
                  <c:v>13</c:v>
                </c:pt>
                <c:pt idx="70">
                  <c:v>12</c:v>
                </c:pt>
                <c:pt idx="71">
                  <c:v>12</c:v>
                </c:pt>
                <c:pt idx="72">
                  <c:v>12</c:v>
                </c:pt>
                <c:pt idx="73">
                  <c:v>12</c:v>
                </c:pt>
                <c:pt idx="74">
                  <c:v>11</c:v>
                </c:pt>
                <c:pt idx="75">
                  <c:v>11</c:v>
                </c:pt>
                <c:pt idx="76">
                  <c:v>11</c:v>
                </c:pt>
                <c:pt idx="77">
                  <c:v>11</c:v>
                </c:pt>
                <c:pt idx="78">
                  <c:v>11</c:v>
                </c:pt>
                <c:pt idx="79">
                  <c:v>10</c:v>
                </c:pt>
                <c:pt idx="80">
                  <c:v>10</c:v>
                </c:pt>
                <c:pt idx="81">
                  <c:v>10</c:v>
                </c:pt>
                <c:pt idx="82">
                  <c:v>10</c:v>
                </c:pt>
                <c:pt idx="83">
                  <c:v>10</c:v>
                </c:pt>
                <c:pt idx="84">
                  <c:v>10</c:v>
                </c:pt>
                <c:pt idx="85">
                  <c:v>10</c:v>
                </c:pt>
                <c:pt idx="86">
                  <c:v>9</c:v>
                </c:pt>
                <c:pt idx="87">
                  <c:v>9</c:v>
                </c:pt>
                <c:pt idx="88">
                  <c:v>9</c:v>
                </c:pt>
                <c:pt idx="89">
                  <c:v>9</c:v>
                </c:pt>
                <c:pt idx="90">
                  <c:v>9</c:v>
                </c:pt>
                <c:pt idx="91">
                  <c:v>9</c:v>
                </c:pt>
                <c:pt idx="92">
                  <c:v>9</c:v>
                </c:pt>
                <c:pt idx="93">
                  <c:v>9</c:v>
                </c:pt>
                <c:pt idx="94">
                  <c:v>8</c:v>
                </c:pt>
                <c:pt idx="95">
                  <c:v>7</c:v>
                </c:pt>
                <c:pt idx="96">
                  <c:v>7</c:v>
                </c:pt>
                <c:pt idx="97">
                  <c:v>7</c:v>
                </c:pt>
                <c:pt idx="98">
                  <c:v>7</c:v>
                </c:pt>
                <c:pt idx="99">
                  <c:v>7</c:v>
                </c:pt>
                <c:pt idx="100">
                  <c:v>7</c:v>
                </c:pt>
                <c:pt idx="101">
                  <c:v>7</c:v>
                </c:pt>
                <c:pt idx="102">
                  <c:v>7</c:v>
                </c:pt>
                <c:pt idx="103">
                  <c:v>6</c:v>
                </c:pt>
                <c:pt idx="104">
                  <c:v>6</c:v>
                </c:pt>
                <c:pt idx="105">
                  <c:v>6</c:v>
                </c:pt>
                <c:pt idx="106">
                  <c:v>6</c:v>
                </c:pt>
                <c:pt idx="107">
                  <c:v>6</c:v>
                </c:pt>
                <c:pt idx="108">
                  <c:v>5</c:v>
                </c:pt>
                <c:pt idx="109">
                  <c:v>5</c:v>
                </c:pt>
                <c:pt idx="110">
                  <c:v>5</c:v>
                </c:pt>
                <c:pt idx="111">
                  <c:v>5</c:v>
                </c:pt>
                <c:pt idx="112">
                  <c:v>5</c:v>
                </c:pt>
                <c:pt idx="113">
                  <c:v>5</c:v>
                </c:pt>
                <c:pt idx="114">
                  <c:v>5</c:v>
                </c:pt>
                <c:pt idx="115">
                  <c:v>5</c:v>
                </c:pt>
              </c:numCache>
            </c:numRef>
          </c:xVal>
          <c:yVal>
            <c:numRef>
              <c:f>shorea_11var3.0.4!$F$2:$F$117</c:f>
              <c:numCache>
                <c:formatCode>General</c:formatCode>
                <c:ptCount val="116"/>
                <c:pt idx="0">
                  <c:v>0.81900000000000006</c:v>
                </c:pt>
                <c:pt idx="1">
                  <c:v>0.85250000000000004</c:v>
                </c:pt>
                <c:pt idx="2">
                  <c:v>0.81520000000000004</c:v>
                </c:pt>
                <c:pt idx="3">
                  <c:v>0.76000000000000212</c:v>
                </c:pt>
                <c:pt idx="4">
                  <c:v>0.84930000000000005</c:v>
                </c:pt>
                <c:pt idx="5">
                  <c:v>0.85920000000000107</c:v>
                </c:pt>
                <c:pt idx="6">
                  <c:v>0.88639999999999997</c:v>
                </c:pt>
                <c:pt idx="7">
                  <c:v>0.85820000000000107</c:v>
                </c:pt>
                <c:pt idx="8">
                  <c:v>0.85820000000000107</c:v>
                </c:pt>
                <c:pt idx="9">
                  <c:v>0.88719999999999999</c:v>
                </c:pt>
                <c:pt idx="10">
                  <c:v>0.81390000000000107</c:v>
                </c:pt>
                <c:pt idx="11">
                  <c:v>0.93400000000000005</c:v>
                </c:pt>
                <c:pt idx="12">
                  <c:v>0.88660000000000005</c:v>
                </c:pt>
                <c:pt idx="13">
                  <c:v>0.89710000000000001</c:v>
                </c:pt>
                <c:pt idx="14">
                  <c:v>0.90629999999999999</c:v>
                </c:pt>
                <c:pt idx="15">
                  <c:v>0.93</c:v>
                </c:pt>
                <c:pt idx="16">
                  <c:v>0.8630000000000021</c:v>
                </c:pt>
                <c:pt idx="17">
                  <c:v>0.90580000000000005</c:v>
                </c:pt>
                <c:pt idx="18">
                  <c:v>0.86980000000000213</c:v>
                </c:pt>
                <c:pt idx="19">
                  <c:v>0.84580000000000211</c:v>
                </c:pt>
                <c:pt idx="20">
                  <c:v>0.84500000000000108</c:v>
                </c:pt>
                <c:pt idx="21">
                  <c:v>0.87430000000000108</c:v>
                </c:pt>
                <c:pt idx="22">
                  <c:v>0.90720000000000001</c:v>
                </c:pt>
                <c:pt idx="23">
                  <c:v>0.92410000000000003</c:v>
                </c:pt>
                <c:pt idx="24">
                  <c:v>0.81950000000000001</c:v>
                </c:pt>
                <c:pt idx="25">
                  <c:v>0.92480000000000107</c:v>
                </c:pt>
                <c:pt idx="26">
                  <c:v>0.82880000000000109</c:v>
                </c:pt>
                <c:pt idx="27">
                  <c:v>0.95850000000000002</c:v>
                </c:pt>
                <c:pt idx="28">
                  <c:v>0.8378000000000021</c:v>
                </c:pt>
                <c:pt idx="29">
                  <c:v>0.93910000000000005</c:v>
                </c:pt>
                <c:pt idx="30">
                  <c:v>0.92090000000000005</c:v>
                </c:pt>
                <c:pt idx="31">
                  <c:v>0.92870000000000108</c:v>
                </c:pt>
                <c:pt idx="32">
                  <c:v>0.91830000000000001</c:v>
                </c:pt>
                <c:pt idx="33">
                  <c:v>0.9123</c:v>
                </c:pt>
                <c:pt idx="34">
                  <c:v>0.8580000000000011</c:v>
                </c:pt>
                <c:pt idx="35">
                  <c:v>0.9618000000000011</c:v>
                </c:pt>
                <c:pt idx="36">
                  <c:v>0.94730000000000003</c:v>
                </c:pt>
                <c:pt idx="37">
                  <c:v>0.94700000000000006</c:v>
                </c:pt>
                <c:pt idx="38">
                  <c:v>0.90880000000000005</c:v>
                </c:pt>
                <c:pt idx="39">
                  <c:v>0.8690000000000021</c:v>
                </c:pt>
                <c:pt idx="40">
                  <c:v>0.94390000000000107</c:v>
                </c:pt>
                <c:pt idx="41">
                  <c:v>0.90029999999999999</c:v>
                </c:pt>
                <c:pt idx="42">
                  <c:v>0.93970000000000109</c:v>
                </c:pt>
                <c:pt idx="43">
                  <c:v>0.93790000000000107</c:v>
                </c:pt>
                <c:pt idx="44">
                  <c:v>0.89639999999999997</c:v>
                </c:pt>
                <c:pt idx="45">
                  <c:v>0.9477000000000011</c:v>
                </c:pt>
                <c:pt idx="46">
                  <c:v>0.90820000000000001</c:v>
                </c:pt>
                <c:pt idx="47">
                  <c:v>0.97560000000000213</c:v>
                </c:pt>
                <c:pt idx="48">
                  <c:v>0.96320000000000006</c:v>
                </c:pt>
                <c:pt idx="49">
                  <c:v>0.87130000000000107</c:v>
                </c:pt>
                <c:pt idx="50">
                  <c:v>0.93570000000000109</c:v>
                </c:pt>
                <c:pt idx="51">
                  <c:v>0.97830000000000006</c:v>
                </c:pt>
                <c:pt idx="52">
                  <c:v>0.90160000000000007</c:v>
                </c:pt>
                <c:pt idx="53">
                  <c:v>0.96630000000000005</c:v>
                </c:pt>
                <c:pt idx="54">
                  <c:v>0.90580000000000005</c:v>
                </c:pt>
                <c:pt idx="55">
                  <c:v>0.92730000000000001</c:v>
                </c:pt>
                <c:pt idx="56">
                  <c:v>0.97940000000000005</c:v>
                </c:pt>
                <c:pt idx="57">
                  <c:v>0.93610000000000004</c:v>
                </c:pt>
                <c:pt idx="58">
                  <c:v>0.91549999999999998</c:v>
                </c:pt>
                <c:pt idx="59">
                  <c:v>0.95500000000000107</c:v>
                </c:pt>
                <c:pt idx="60">
                  <c:v>0.9517000000000021</c:v>
                </c:pt>
                <c:pt idx="61">
                  <c:v>0.97080000000000211</c:v>
                </c:pt>
                <c:pt idx="62">
                  <c:v>0.95360000000000211</c:v>
                </c:pt>
                <c:pt idx="63">
                  <c:v>0.98329999999999895</c:v>
                </c:pt>
                <c:pt idx="64">
                  <c:v>0.95160000000000211</c:v>
                </c:pt>
                <c:pt idx="65">
                  <c:v>0.85280000000000211</c:v>
                </c:pt>
                <c:pt idx="66">
                  <c:v>0.9588000000000011</c:v>
                </c:pt>
                <c:pt idx="67">
                  <c:v>0.92690000000000006</c:v>
                </c:pt>
                <c:pt idx="68">
                  <c:v>0.86090000000000211</c:v>
                </c:pt>
                <c:pt idx="69">
                  <c:v>0.90100000000000002</c:v>
                </c:pt>
                <c:pt idx="70">
                  <c:v>0.94540000000000002</c:v>
                </c:pt>
                <c:pt idx="71">
                  <c:v>0.8931</c:v>
                </c:pt>
                <c:pt idx="72">
                  <c:v>0.96440000000000003</c:v>
                </c:pt>
                <c:pt idx="73">
                  <c:v>0.87700000000000211</c:v>
                </c:pt>
                <c:pt idx="74">
                  <c:v>0.97950000000000004</c:v>
                </c:pt>
                <c:pt idx="75">
                  <c:v>0.85820000000000107</c:v>
                </c:pt>
                <c:pt idx="76">
                  <c:v>0.92280000000000006</c:v>
                </c:pt>
                <c:pt idx="77">
                  <c:v>0.95740000000000003</c:v>
                </c:pt>
                <c:pt idx="78">
                  <c:v>0.88329999999999997</c:v>
                </c:pt>
                <c:pt idx="79">
                  <c:v>0.92260000000000009</c:v>
                </c:pt>
                <c:pt idx="80">
                  <c:v>0.87300000000000211</c:v>
                </c:pt>
                <c:pt idx="81">
                  <c:v>0.98699999999999999</c:v>
                </c:pt>
                <c:pt idx="82">
                  <c:v>0.89319999999999999</c:v>
                </c:pt>
                <c:pt idx="83">
                  <c:v>0.92549999999999999</c:v>
                </c:pt>
                <c:pt idx="84">
                  <c:v>0.78190000000000004</c:v>
                </c:pt>
                <c:pt idx="85">
                  <c:v>0.92880000000000107</c:v>
                </c:pt>
                <c:pt idx="86">
                  <c:v>0.91220000000000001</c:v>
                </c:pt>
                <c:pt idx="87">
                  <c:v>0.87830000000000108</c:v>
                </c:pt>
                <c:pt idx="88">
                  <c:v>0.98729999999999996</c:v>
                </c:pt>
                <c:pt idx="89">
                  <c:v>0.92860000000000009</c:v>
                </c:pt>
                <c:pt idx="90">
                  <c:v>0.72840000000000005</c:v>
                </c:pt>
                <c:pt idx="91">
                  <c:v>0.93190000000000006</c:v>
                </c:pt>
                <c:pt idx="92">
                  <c:v>0.94600000000000006</c:v>
                </c:pt>
                <c:pt idx="93">
                  <c:v>0.93790000000000107</c:v>
                </c:pt>
                <c:pt idx="94">
                  <c:v>0.9042</c:v>
                </c:pt>
                <c:pt idx="95">
                  <c:v>0.89070000000000005</c:v>
                </c:pt>
                <c:pt idx="96">
                  <c:v>0.90010000000000001</c:v>
                </c:pt>
                <c:pt idx="97">
                  <c:v>0.96660000000000212</c:v>
                </c:pt>
                <c:pt idx="98">
                  <c:v>0.94300000000000006</c:v>
                </c:pt>
                <c:pt idx="99">
                  <c:v>0.96840000000000004</c:v>
                </c:pt>
                <c:pt idx="100">
                  <c:v>0.80060000000000009</c:v>
                </c:pt>
                <c:pt idx="101">
                  <c:v>0.9567000000000021</c:v>
                </c:pt>
                <c:pt idx="102">
                  <c:v>0.90110000000000001</c:v>
                </c:pt>
                <c:pt idx="103">
                  <c:v>0.97420000000000007</c:v>
                </c:pt>
                <c:pt idx="104">
                  <c:v>0.98849999999999894</c:v>
                </c:pt>
                <c:pt idx="105">
                  <c:v>0.84670000000000212</c:v>
                </c:pt>
                <c:pt idx="106">
                  <c:v>0.93080000000000107</c:v>
                </c:pt>
                <c:pt idx="107">
                  <c:v>0.97870000000000212</c:v>
                </c:pt>
                <c:pt idx="108">
                  <c:v>0.98799999999999999</c:v>
                </c:pt>
                <c:pt idx="109">
                  <c:v>0.81920000000000004</c:v>
                </c:pt>
                <c:pt idx="110">
                  <c:v>0.90100000000000002</c:v>
                </c:pt>
                <c:pt idx="111">
                  <c:v>0.96060000000000212</c:v>
                </c:pt>
                <c:pt idx="112">
                  <c:v>0.98599999999999999</c:v>
                </c:pt>
                <c:pt idx="113">
                  <c:v>0.97680000000000211</c:v>
                </c:pt>
                <c:pt idx="114">
                  <c:v>0.99060000000000004</c:v>
                </c:pt>
                <c:pt idx="115">
                  <c:v>0.99960000000000004</c:v>
                </c:pt>
              </c:numCache>
            </c:numRef>
          </c:yVal>
        </c:ser>
        <c:dLbls/>
        <c:axId val="46968832"/>
        <c:axId val="46970752"/>
      </c:scatterChart>
      <c:valAx>
        <c:axId val="46968832"/>
        <c:scaling>
          <c:orientation val="minMax"/>
          <c:max val="100"/>
          <c:min val="0"/>
        </c:scaling>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506"/>
              <c:y val="0.94256756756756488"/>
            </c:manualLayout>
          </c:layout>
          <c:spPr>
            <a:noFill/>
            <a:ln w="25400">
              <a:noFill/>
            </a:ln>
          </c:spPr>
        </c:title>
        <c:numFmt formatCode="General" sourceLinked="1"/>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6970752"/>
        <c:crosses val="autoZero"/>
        <c:crossBetween val="midCat"/>
        <c:majorUnit val="10"/>
      </c:valAx>
      <c:valAx>
        <c:axId val="46970752"/>
        <c:scaling>
          <c:orientation val="minMax"/>
          <c:max val="1"/>
          <c:min val="0.70000000000000107"/>
        </c:scaling>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1.1398963730569903E-2"/>
              <c:y val="0.43750000000000105"/>
            </c:manualLayout>
          </c:layout>
          <c:spPr>
            <a:noFill/>
            <a:ln w="25400">
              <a:noFill/>
            </a:ln>
          </c:spPr>
        </c:title>
        <c:numFmt formatCode="0.00" sourceLinked="0"/>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6968832"/>
        <c:crosses val="autoZero"/>
        <c:crossBetween val="midCat"/>
        <c:majorUnit val="0.05"/>
      </c:valAx>
      <c:spPr>
        <a:noFill/>
        <a:ln w="12700">
          <a:solidFill>
            <a:srgbClr val="808080"/>
          </a:solidFill>
          <a:prstDash val="solid"/>
        </a:ln>
      </c:spPr>
    </c:plotArea>
    <c:plotVisOnly val="1"/>
    <c:dispBlanksAs val="gap"/>
  </c:chart>
  <c:spPr>
    <a:noFill/>
    <a:ln w="9525">
      <a:noFill/>
    </a:ln>
  </c:spPr>
  <c:txPr>
    <a:bodyPr/>
    <a:lstStyle/>
    <a:p>
      <a:pPr>
        <a:defRPr sz="975" b="0" i="0" u="none" strike="noStrike" baseline="0">
          <a:solidFill>
            <a:srgbClr val="000000"/>
          </a:solidFill>
          <a:latin typeface="Arial"/>
          <a:ea typeface="Arial"/>
          <a:cs typeface="Arial"/>
        </a:defRPr>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530CEC-AA03-4585-9025-0C9AF6CB6BA2}" type="datetimeFigureOut">
              <a:rPr lang="en-US" smtClean="0"/>
              <a:pPr/>
              <a:t>12/8/2017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6C979C-240D-45CE-8C11-67D1E4B94A3D}" type="slidenum">
              <a:rPr lang="en-US" smtClean="0"/>
              <a:pPr/>
              <a:t>‹#›</a:t>
            </a:fld>
            <a:endParaRPr lang="en-US" dirty="0"/>
          </a:p>
        </p:txBody>
      </p:sp>
    </p:spTree>
    <p:extLst>
      <p:ext uri="{BB962C8B-B14F-4D97-AF65-F5344CB8AC3E}">
        <p14:creationId xmlns:p14="http://schemas.microsoft.com/office/powerpoint/2010/main" xmlns="" val="23926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Topics of lecture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a:t>
            </a:fld>
            <a:endParaRPr lang="en-US" dirty="0"/>
          </a:p>
        </p:txBody>
      </p:sp>
    </p:spTree>
    <p:extLst>
      <p:ext uri="{BB962C8B-B14F-4D97-AF65-F5344CB8AC3E}">
        <p14:creationId xmlns:p14="http://schemas.microsoft.com/office/powerpoint/2010/main" xmlns="" val="319017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11</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err="1" smtClean="0"/>
              <a:t>Biotische</a:t>
            </a:r>
            <a:r>
              <a:rPr lang="en-US" dirty="0" smtClean="0"/>
              <a:t> </a:t>
            </a:r>
            <a:r>
              <a:rPr lang="en-US" dirty="0" err="1" smtClean="0"/>
              <a:t>belangrijk</a:t>
            </a:r>
            <a:r>
              <a:rPr lang="en-US" dirty="0" smtClean="0"/>
              <a:t>, nu </a:t>
            </a:r>
            <a:r>
              <a:rPr lang="en-US" dirty="0" err="1" smtClean="0"/>
              <a:t>geen</a:t>
            </a:r>
            <a:r>
              <a:rPr lang="en-US" dirty="0" smtClean="0"/>
              <a:t> </a:t>
            </a:r>
            <a:r>
              <a:rPr lang="en-US" dirty="0" err="1" smtClean="0"/>
              <a:t>gegevens</a:t>
            </a:r>
            <a:r>
              <a:rPr lang="en-US" dirty="0" smtClean="0"/>
              <a:t>, </a:t>
            </a:r>
            <a:r>
              <a:rPr lang="en-US" dirty="0" err="1" smtClean="0"/>
              <a:t>niet</a:t>
            </a:r>
            <a:r>
              <a:rPr lang="en-US" dirty="0" smtClean="0"/>
              <a:t> </a:t>
            </a:r>
            <a:r>
              <a:rPr lang="en-US" dirty="0" err="1" smtClean="0"/>
              <a:t>gebruikt</a:t>
            </a:r>
            <a:r>
              <a:rPr lang="en-US" dirty="0"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9F07F4F4-2FF9-4F50-9C8B-83636C4FEDCD}" type="slidenum">
              <a:rPr lang="en-US" smtClean="0"/>
              <a:pPr/>
              <a:t>12</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err="1" smtClean="0"/>
              <a:t>Voorbeeld</a:t>
            </a:r>
            <a:r>
              <a:rPr lang="en-US" dirty="0" smtClean="0"/>
              <a:t> van </a:t>
            </a:r>
            <a:r>
              <a:rPr lang="en-US" dirty="0" err="1" smtClean="0"/>
              <a:t>biotische</a:t>
            </a:r>
            <a:r>
              <a:rPr lang="en-US" dirty="0" smtClean="0"/>
              <a:t> </a:t>
            </a:r>
            <a:r>
              <a:rPr lang="en-US" dirty="0" err="1" smtClean="0"/>
              <a:t>factoren</a:t>
            </a:r>
            <a:r>
              <a:rPr lang="en-US" dirty="0" smtClean="0"/>
              <a:t>: </a:t>
            </a:r>
            <a:r>
              <a:rPr lang="en-US" dirty="0" err="1" smtClean="0"/>
              <a:t>bestuivers</a:t>
            </a:r>
            <a:r>
              <a:rPr lang="en-US" dirty="0"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13</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Accessibility depends on dispersal capabilities: often high with r-specialists, low with k-specialists.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3C1E86D-500D-4FF4-8ECE-D094EA281CB0}" type="slidenum">
              <a:rPr lang="en-US" smtClean="0"/>
              <a:pPr/>
              <a:t>14</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dirty="0" smtClean="0"/>
              <a:t>In this case rain forest on the right not accessible for the orchid as it cannot pass the dessert.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67A26C2A-2230-4D94-ACA0-5207F2411F7A}" type="slidenum">
              <a:rPr lang="en-US" smtClean="0"/>
              <a:pPr/>
              <a:t>15</a:t>
            </a:fld>
            <a:endParaRPr 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en-US" dirty="0" smtClean="0"/>
              <a:t>Niche based</a:t>
            </a:r>
            <a:r>
              <a:rPr lang="en-US" baseline="0" dirty="0" smtClean="0"/>
              <a:t> on abiotic, biotic and accessibility criteria: overlapping part.</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69F4ED72-AC3A-4511-AC1A-7E8DA7FA2DBA}" type="slidenum">
              <a:rPr lang="en-US" smtClean="0"/>
              <a:pPr/>
              <a:t>16</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r>
              <a:rPr lang="en-US" dirty="0" smtClean="0"/>
              <a:t>Various examples</a:t>
            </a:r>
            <a:r>
              <a:rPr lang="en-US" baseline="0" dirty="0" smtClean="0"/>
              <a:t> of differences in A, B and M. Left is the ideal situation as usually only A is known and A should then be representative for the other two.</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0426F0C-616B-45FB-B875-6AFAE89EC8D7}" type="slidenum">
              <a:rPr lang="en-US" smtClean="0"/>
              <a:pPr/>
              <a:t>17</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r>
              <a:rPr lang="en-US" dirty="0" smtClean="0"/>
              <a:t>The ideal</a:t>
            </a:r>
            <a:r>
              <a:rPr lang="en-US" baseline="0" dirty="0" smtClean="0"/>
              <a:t> situation A representative for other two. Also important: we only have presence data, but absence data not.  Absence means often: not part of inventory, not visited, thus unknown if taxon is present or absent.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step:</a:t>
            </a:r>
            <a:r>
              <a:rPr lang="en-GB" baseline="0" dirty="0" smtClean="0"/>
              <a:t> collect data, specimen records per species. Brahms: Naturalis botanical data, GBIF worldwide.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19</a:t>
            </a:fld>
            <a:endParaRPr lang="en-US" dirty="0"/>
          </a:p>
        </p:txBody>
      </p:sp>
    </p:spTree>
    <p:extLst>
      <p:ext uri="{BB962C8B-B14F-4D97-AF65-F5344CB8AC3E}">
        <p14:creationId xmlns:p14="http://schemas.microsoft.com/office/powerpoint/2010/main" xmlns="" val="2858369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20</a:t>
            </a:fld>
            <a:endParaRPr lang="en-US" dirty="0"/>
          </a:p>
        </p:txBody>
      </p:sp>
    </p:spTree>
    <p:extLst>
      <p:ext uri="{BB962C8B-B14F-4D97-AF65-F5344CB8AC3E}">
        <p14:creationId xmlns:p14="http://schemas.microsoft.com/office/powerpoint/2010/main" xmlns="" val="26206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21</a:t>
            </a:fld>
            <a:endParaRPr lang="en-US" dirty="0"/>
          </a:p>
        </p:txBody>
      </p:sp>
    </p:spTree>
    <p:extLst>
      <p:ext uri="{BB962C8B-B14F-4D97-AF65-F5344CB8AC3E}">
        <p14:creationId xmlns:p14="http://schemas.microsoft.com/office/powerpoint/2010/main" xmlns="" val="2620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3</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History of species distribution modelling: how often SDM</a:t>
            </a:r>
            <a:r>
              <a:rPr lang="en-US" baseline="0" dirty="0" smtClean="0"/>
              <a:t> publications, taken from Web of Science (searching on topics and authors). Exponential increase.</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SpeciesLink</a:t>
            </a:r>
            <a:r>
              <a:rPr lang="en-GB" dirty="0" smtClean="0"/>
              <a:t> is another source. Other herbarium databases (as long as not part already of GBIF), etc.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22</a:t>
            </a:fld>
            <a:endParaRPr lang="en-US" dirty="0"/>
          </a:p>
        </p:txBody>
      </p:sp>
    </p:spTree>
    <p:extLst>
      <p:ext uri="{BB962C8B-B14F-4D97-AF65-F5344CB8AC3E}">
        <p14:creationId xmlns:p14="http://schemas.microsoft.com/office/powerpoint/2010/main" xmlns="" val="20209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Data often not completely</a:t>
            </a:r>
            <a:r>
              <a:rPr lang="en-GB" baseline="0" dirty="0" smtClean="0"/>
              <a:t> reliable. Second step: cleaning of identifications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24</a:t>
            </a:fld>
            <a:endParaRPr lang="en-US" dirty="0"/>
          </a:p>
        </p:txBody>
      </p:sp>
    </p:spTree>
    <p:extLst>
      <p:ext uri="{BB962C8B-B14F-4D97-AF65-F5344CB8AC3E}">
        <p14:creationId xmlns:p14="http://schemas.microsoft.com/office/powerpoint/2010/main" xmlns="" val="730633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25</a:t>
            </a:fld>
            <a:endParaRPr lang="en-US" dirty="0"/>
          </a:p>
        </p:txBody>
      </p:sp>
    </p:spTree>
    <p:extLst>
      <p:ext uri="{BB962C8B-B14F-4D97-AF65-F5344CB8AC3E}">
        <p14:creationId xmlns:p14="http://schemas.microsoft.com/office/powerpoint/2010/main" xmlns="" val="182413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26</a:t>
            </a:fld>
            <a:endParaRPr lang="en-US" dirty="0"/>
          </a:p>
        </p:txBody>
      </p:sp>
    </p:spTree>
    <p:extLst>
      <p:ext uri="{BB962C8B-B14F-4D97-AF65-F5344CB8AC3E}">
        <p14:creationId xmlns:p14="http://schemas.microsoft.com/office/powerpoint/2010/main" xmlns="" val="182413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27</a:t>
            </a:fld>
            <a:endParaRPr lang="en-US" dirty="0"/>
          </a:p>
        </p:txBody>
      </p:sp>
    </p:spTree>
    <p:extLst>
      <p:ext uri="{BB962C8B-B14F-4D97-AF65-F5344CB8AC3E}">
        <p14:creationId xmlns:p14="http://schemas.microsoft.com/office/powerpoint/2010/main" xmlns="" val="1824131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28</a:t>
            </a:fld>
            <a:endParaRPr lang="en-US" dirty="0"/>
          </a:p>
        </p:txBody>
      </p:sp>
    </p:spTree>
    <p:extLst>
      <p:ext uri="{BB962C8B-B14F-4D97-AF65-F5344CB8AC3E}">
        <p14:creationId xmlns:p14="http://schemas.microsoft.com/office/powerpoint/2010/main" xmlns="" val="182413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29</a:t>
            </a:fld>
            <a:endParaRPr lang="en-US" dirty="0"/>
          </a:p>
        </p:txBody>
      </p:sp>
    </p:spTree>
    <p:extLst>
      <p:ext uri="{BB962C8B-B14F-4D97-AF65-F5344CB8AC3E}">
        <p14:creationId xmlns:p14="http://schemas.microsoft.com/office/powerpoint/2010/main" xmlns="" val="182413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30</a:t>
            </a:fld>
            <a:endParaRPr lang="en-US" dirty="0"/>
          </a:p>
        </p:txBody>
      </p:sp>
    </p:spTree>
    <p:extLst>
      <p:ext uri="{BB962C8B-B14F-4D97-AF65-F5344CB8AC3E}">
        <p14:creationId xmlns:p14="http://schemas.microsoft.com/office/powerpoint/2010/main" xmlns="" val="46115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31</a:t>
            </a:fld>
            <a:endParaRPr lang="en-US" dirty="0"/>
          </a:p>
        </p:txBody>
      </p:sp>
    </p:spTree>
    <p:extLst>
      <p:ext uri="{BB962C8B-B14F-4D97-AF65-F5344CB8AC3E}">
        <p14:creationId xmlns:p14="http://schemas.microsoft.com/office/powerpoint/2010/main" xmlns="" val="46115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 step: find coordinates for your collections.</a:t>
            </a:r>
            <a:r>
              <a:rPr lang="en-GB" baseline="0" dirty="0" smtClean="0"/>
              <a:t> Practice.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32</a:t>
            </a:fld>
            <a:endParaRPr lang="en-US" dirty="0"/>
          </a:p>
        </p:txBody>
      </p:sp>
    </p:spTree>
    <p:extLst>
      <p:ext uri="{BB962C8B-B14F-4D97-AF65-F5344CB8AC3E}">
        <p14:creationId xmlns:p14="http://schemas.microsoft.com/office/powerpoint/2010/main" xmlns="" val="352939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4</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What is SDM, en </a:t>
            </a:r>
            <a:r>
              <a:rPr lang="en-US" dirty="0" err="1" smtClean="0"/>
              <a:t>meteen</a:t>
            </a:r>
            <a:r>
              <a:rPr lang="en-US" dirty="0" smtClean="0"/>
              <a:t> Niche </a:t>
            </a:r>
            <a:r>
              <a:rPr lang="en-US" dirty="0" err="1" smtClean="0"/>
              <a:t>theorie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known</a:t>
            </a:r>
            <a:r>
              <a:rPr lang="en-GB" baseline="0" dirty="0" smtClean="0"/>
              <a:t> localities with collections in Asia.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33</a:t>
            </a:fld>
            <a:endParaRPr lang="en-US" dirty="0"/>
          </a:p>
        </p:txBody>
      </p:sp>
    </p:spTree>
    <p:extLst>
      <p:ext uri="{BB962C8B-B14F-4D97-AF65-F5344CB8AC3E}">
        <p14:creationId xmlns:p14="http://schemas.microsoft.com/office/powerpoint/2010/main" xmlns="" val="2596145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Fourth step:</a:t>
            </a:r>
            <a:r>
              <a:rPr lang="en-GB" baseline="0" dirty="0" smtClean="0"/>
              <a:t> data layers with which you will make the SDM.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34</a:t>
            </a:fld>
            <a:endParaRPr lang="en-US" dirty="0"/>
          </a:p>
        </p:txBody>
      </p:sp>
    </p:spTree>
    <p:extLst>
      <p:ext uri="{BB962C8B-B14F-4D97-AF65-F5344CB8AC3E}">
        <p14:creationId xmlns:p14="http://schemas.microsoft.com/office/powerpoint/2010/main" xmlns="" val="4863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climate data we will use </a:t>
            </a:r>
            <a:r>
              <a:rPr lang="en-GB" dirty="0" err="1" smtClean="0"/>
              <a:t>WorldClim</a:t>
            </a:r>
            <a:r>
              <a:rPr lang="en-GB" dirty="0" smtClean="0"/>
              <a:t>, but others are also available.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35</a:t>
            </a:fld>
            <a:endParaRPr lang="en-US" dirty="0"/>
          </a:p>
        </p:txBody>
      </p:sp>
    </p:spTree>
    <p:extLst>
      <p:ext uri="{BB962C8B-B14F-4D97-AF65-F5344CB8AC3E}">
        <p14:creationId xmlns:p14="http://schemas.microsoft.com/office/powerpoint/2010/main" xmlns="" val="74145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19 </a:t>
            </a:r>
            <a:r>
              <a:rPr lang="en-GB" dirty="0" err="1" smtClean="0"/>
              <a:t>bioclim</a:t>
            </a:r>
            <a:r>
              <a:rPr lang="en-GB" dirty="0" smtClean="0"/>
              <a:t> variables. Something</a:t>
            </a:r>
            <a:r>
              <a:rPr lang="en-GB" baseline="0" dirty="0" smtClean="0"/>
              <a:t> not done is erase the dependent ones.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36</a:t>
            </a:fld>
            <a:endParaRPr lang="en-US" dirty="0"/>
          </a:p>
        </p:txBody>
      </p:sp>
    </p:spTree>
    <p:extLst>
      <p:ext uri="{BB962C8B-B14F-4D97-AF65-F5344CB8AC3E}">
        <p14:creationId xmlns:p14="http://schemas.microsoft.com/office/powerpoint/2010/main" xmlns="" val="172743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Soil data were formerly</a:t>
            </a:r>
            <a:r>
              <a:rPr lang="en-GB" baseline="0" dirty="0" smtClean="0"/>
              <a:t> taken from FAO, now from ISRIC.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38</a:t>
            </a:fld>
            <a:endParaRPr lang="en-US" dirty="0"/>
          </a:p>
        </p:txBody>
      </p:sp>
    </p:spTree>
    <p:extLst>
      <p:ext uri="{BB962C8B-B14F-4D97-AF65-F5344CB8AC3E}">
        <p14:creationId xmlns:p14="http://schemas.microsoft.com/office/powerpoint/2010/main" xmlns="" val="3854452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Examples</a:t>
            </a:r>
            <a:r>
              <a:rPr lang="en-GB" baseline="0" dirty="0" smtClean="0"/>
              <a:t> of soil variables.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40</a:t>
            </a:fld>
            <a:endParaRPr lang="en-US" dirty="0"/>
          </a:p>
        </p:txBody>
      </p:sp>
    </p:spTree>
    <p:extLst>
      <p:ext uri="{BB962C8B-B14F-4D97-AF65-F5344CB8AC3E}">
        <p14:creationId xmlns:p14="http://schemas.microsoft.com/office/powerpoint/2010/main" xmlns="" val="1056135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Correlated variables omitted.</a:t>
            </a:r>
            <a:r>
              <a:rPr lang="en-GB" baseline="0" dirty="0" smtClean="0"/>
              <a:t> We will not do and only use climate.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41</a:t>
            </a:fld>
            <a:endParaRPr lang="en-US" dirty="0"/>
          </a:p>
        </p:txBody>
      </p:sp>
    </p:spTree>
    <p:extLst>
      <p:ext uri="{BB962C8B-B14F-4D97-AF65-F5344CB8AC3E}">
        <p14:creationId xmlns:p14="http://schemas.microsoft.com/office/powerpoint/2010/main" xmlns="" val="4198040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Fifth</a:t>
            </a:r>
            <a:r>
              <a:rPr lang="en-GB" baseline="0" dirty="0" smtClean="0"/>
              <a:t> phase: select an algorithm to calculate </a:t>
            </a:r>
            <a:r>
              <a:rPr lang="en-GB" baseline="0" smtClean="0"/>
              <a:t>sdms</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42</a:t>
            </a:fld>
            <a:endParaRPr lang="en-US" dirty="0"/>
          </a:p>
        </p:txBody>
      </p:sp>
    </p:spTree>
    <p:extLst>
      <p:ext uri="{BB962C8B-B14F-4D97-AF65-F5344CB8AC3E}">
        <p14:creationId xmlns:p14="http://schemas.microsoft.com/office/powerpoint/2010/main" xmlns="" val="61753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Different </a:t>
            </a:r>
            <a:r>
              <a:rPr lang="en-GB" dirty="0" err="1" smtClean="0"/>
              <a:t>algoritms</a:t>
            </a:r>
            <a:r>
              <a:rPr lang="en-GB" dirty="0" smtClean="0"/>
              <a:t>,</a:t>
            </a:r>
            <a:r>
              <a:rPr lang="en-GB" baseline="0" dirty="0" smtClean="0"/>
              <a:t> </a:t>
            </a:r>
            <a:r>
              <a:rPr lang="en-GB" baseline="0" dirty="0" err="1" smtClean="0"/>
              <a:t>Maxent</a:t>
            </a:r>
            <a:r>
              <a:rPr lang="en-GB" baseline="0" dirty="0" smtClean="0"/>
              <a:t> best, especially with low sample sizes.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43</a:t>
            </a:fld>
            <a:endParaRPr lang="en-US" dirty="0"/>
          </a:p>
        </p:txBody>
      </p:sp>
    </p:spTree>
    <p:extLst>
      <p:ext uri="{BB962C8B-B14F-4D97-AF65-F5344CB8AC3E}">
        <p14:creationId xmlns:p14="http://schemas.microsoft.com/office/powerpoint/2010/main" xmlns="" val="3638163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collections contain too few records (grid cells) and cannot be modelled.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44</a:t>
            </a:fld>
            <a:endParaRPr lang="en-US" dirty="0"/>
          </a:p>
        </p:txBody>
      </p:sp>
    </p:spTree>
    <p:extLst>
      <p:ext uri="{BB962C8B-B14F-4D97-AF65-F5344CB8AC3E}">
        <p14:creationId xmlns:p14="http://schemas.microsoft.com/office/powerpoint/2010/main" xmlns="" val="15980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5</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Interface of </a:t>
            </a:r>
            <a:r>
              <a:rPr lang="en-GB" dirty="0" err="1" smtClean="0"/>
              <a:t>Maxent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45</a:t>
            </a:fld>
            <a:endParaRPr lang="en-US" dirty="0"/>
          </a:p>
        </p:txBody>
      </p:sp>
    </p:spTree>
    <p:extLst>
      <p:ext uri="{BB962C8B-B14F-4D97-AF65-F5344CB8AC3E}">
        <p14:creationId xmlns:p14="http://schemas.microsoft.com/office/powerpoint/2010/main" xmlns="" val="1693456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Vervolgens gebruiken we klimaat gegevens (temperatuur/neerslag/bodem)</a:t>
            </a:r>
            <a:r>
              <a:rPr lang="nl-NL" baseline="0" dirty="0" smtClean="0"/>
              <a:t> om te onderzoeken wat de overeenkomst is in klimaat en het voorkomen van een soort. </a:t>
            </a:r>
            <a:r>
              <a:rPr lang="nl-NL" baseline="0" dirty="0" err="1" smtClean="0"/>
              <a:t>B.v</a:t>
            </a:r>
            <a:r>
              <a:rPr lang="nl-NL" baseline="0" dirty="0" smtClean="0"/>
              <a:t>. een soort komt uitsluitend voor wanneer de temperatuur tussen de 18-25 graden ligt en er voldoende neerslag valt.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Dit wordt gedaan met een computer programma</a:t>
            </a:r>
            <a:r>
              <a:rPr lang="nl-NL" baseline="0" dirty="0" smtClean="0"/>
              <a:t> (links)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En dit resulteert</a:t>
            </a:r>
            <a:r>
              <a:rPr lang="nl-NL" baseline="0" dirty="0" smtClean="0"/>
              <a:t> in een kaart die voorspeld waar een soort voorkomt. Witte stipjes zijn de collecties en waar het rood/oranje is komt de soort waarschijnlijk voor. Op deze manier is het mogelijk om voor de 79% van Borneo waar geen collecties van zijn te voorspellen welke soorten voorkomen.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Last phase: testing if model deviates from random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49</a:t>
            </a:fld>
            <a:endParaRPr lang="en-US" dirty="0"/>
          </a:p>
        </p:txBody>
      </p:sp>
    </p:spTree>
    <p:extLst>
      <p:ext uri="{BB962C8B-B14F-4D97-AF65-F5344CB8AC3E}">
        <p14:creationId xmlns:p14="http://schemas.microsoft.com/office/powerpoint/2010/main" xmlns="" val="4112099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Border</a:t>
            </a:r>
            <a:r>
              <a:rPr lang="en-GB" baseline="0" dirty="0" smtClean="0"/>
              <a:t> effect: </a:t>
            </a:r>
            <a:r>
              <a:rPr lang="en-GB" baseline="0" dirty="0" err="1" smtClean="0"/>
              <a:t>deel</a:t>
            </a:r>
            <a:r>
              <a:rPr lang="en-GB" baseline="0" dirty="0" smtClean="0"/>
              <a:t> </a:t>
            </a:r>
            <a:r>
              <a:rPr lang="en-GB" baseline="0" dirty="0" err="1" smtClean="0"/>
              <a:t>verspreiding</a:t>
            </a:r>
            <a:r>
              <a:rPr lang="en-GB" baseline="0" dirty="0" smtClean="0"/>
              <a:t> versus complete.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50</a:t>
            </a:fld>
            <a:endParaRPr lang="en-US" dirty="0"/>
          </a:p>
        </p:txBody>
      </p:sp>
    </p:spTree>
    <p:extLst>
      <p:ext uri="{BB962C8B-B14F-4D97-AF65-F5344CB8AC3E}">
        <p14:creationId xmlns:p14="http://schemas.microsoft.com/office/powerpoint/2010/main" xmlns="" val="793194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Rood: </a:t>
            </a:r>
            <a:r>
              <a:rPr lang="en-GB" dirty="0" err="1" smtClean="0"/>
              <a:t>underpredicted</a:t>
            </a:r>
            <a:r>
              <a:rPr lang="en-GB" dirty="0" smtClean="0"/>
              <a:t>,</a:t>
            </a:r>
            <a:r>
              <a:rPr lang="en-GB" baseline="0" dirty="0" smtClean="0"/>
              <a:t> </a:t>
            </a:r>
            <a:r>
              <a:rPr lang="en-GB" baseline="0" dirty="0" err="1" smtClean="0"/>
              <a:t>groen</a:t>
            </a:r>
            <a:r>
              <a:rPr lang="en-GB" baseline="0" dirty="0" smtClean="0"/>
              <a:t>: </a:t>
            </a:r>
            <a:r>
              <a:rPr lang="en-GB" baseline="0" dirty="0" err="1" smtClean="0"/>
              <a:t>overprediction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51</a:t>
            </a:fld>
            <a:endParaRPr lang="en-US" dirty="0"/>
          </a:p>
        </p:txBody>
      </p:sp>
    </p:spTree>
    <p:extLst>
      <p:ext uri="{BB962C8B-B14F-4D97-AF65-F5344CB8AC3E}">
        <p14:creationId xmlns:p14="http://schemas.microsoft.com/office/powerpoint/2010/main" xmlns="" val="1952961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Nul</a:t>
            </a:r>
            <a:r>
              <a:rPr lang="en-GB" dirty="0" smtClean="0"/>
              <a:t> </a:t>
            </a:r>
            <a:r>
              <a:rPr lang="en-GB" dirty="0" err="1" smtClean="0"/>
              <a:t>modellen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52</a:t>
            </a:fld>
            <a:endParaRPr lang="en-US" dirty="0"/>
          </a:p>
        </p:txBody>
      </p:sp>
    </p:spTree>
    <p:extLst>
      <p:ext uri="{BB962C8B-B14F-4D97-AF65-F5344CB8AC3E}">
        <p14:creationId xmlns:p14="http://schemas.microsoft.com/office/powerpoint/2010/main" xmlns="" val="59476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Also independent on how many specimens.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6</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err="1" smtClean="0"/>
              <a:t>Aantal</a:t>
            </a:r>
            <a:r>
              <a:rPr lang="en-US" dirty="0" smtClean="0"/>
              <a:t> pseudo-</a:t>
            </a:r>
            <a:r>
              <a:rPr lang="en-US" dirty="0" err="1" smtClean="0"/>
              <a:t>afwezigheden</a:t>
            </a:r>
            <a:r>
              <a:rPr lang="en-US" baseline="0" dirty="0" smtClean="0"/>
              <a:t> </a:t>
            </a:r>
            <a:r>
              <a:rPr lang="en-US" baseline="0" dirty="0" err="1" smtClean="0"/>
              <a:t>moet</a:t>
            </a:r>
            <a:r>
              <a:rPr lang="en-US" baseline="0" dirty="0" smtClean="0"/>
              <a:t> </a:t>
            </a:r>
            <a:r>
              <a:rPr lang="en-US" baseline="0" dirty="0" err="1" smtClean="0"/>
              <a:t>groot</a:t>
            </a:r>
            <a:r>
              <a:rPr lang="en-US" baseline="0" dirty="0" smtClean="0"/>
              <a:t> </a:t>
            </a:r>
            <a:r>
              <a:rPr lang="en-US" baseline="0" dirty="0" err="1" smtClean="0"/>
              <a:t>zijn</a:t>
            </a:r>
            <a:r>
              <a:rPr lang="en-US" baseline="0" dirty="0" smtClean="0"/>
              <a:t>!</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In wit met </a:t>
            </a:r>
            <a:r>
              <a:rPr lang="en-US" dirty="0" err="1" smtClean="0"/>
              <a:t>zwart</a:t>
            </a:r>
            <a:r>
              <a:rPr lang="en-US" dirty="0" smtClean="0"/>
              <a:t>:</a:t>
            </a:r>
            <a:r>
              <a:rPr lang="en-US" baseline="0" dirty="0" smtClean="0"/>
              <a:t> </a:t>
            </a:r>
            <a:r>
              <a:rPr lang="en-US" baseline="0" dirty="0" err="1" smtClean="0"/>
              <a:t>aanwezig</a:t>
            </a:r>
            <a:r>
              <a:rPr lang="en-US" baseline="0" dirty="0" smtClean="0"/>
              <a:t>, </a:t>
            </a:r>
            <a:r>
              <a:rPr lang="en-US" baseline="0" dirty="0" err="1" smtClean="0"/>
              <a:t>zwarte</a:t>
            </a:r>
            <a:r>
              <a:rPr lang="en-US" baseline="0" dirty="0" smtClean="0"/>
              <a:t> pseudo absence.</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Prevalence</a:t>
            </a:r>
            <a:r>
              <a:rPr lang="en-US" baseline="0" dirty="0" smtClean="0"/>
              <a:t> with 69 presence data</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60</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GB" dirty="0" smtClean="0"/>
              <a:t>Area</a:t>
            </a:r>
            <a:r>
              <a:rPr lang="en-GB" baseline="0" dirty="0" smtClean="0"/>
              <a:t> under the curve is in fact an error analysis. You like presence and absence to be 100% and you do not want false conditions, thus an absence when something is present, or the other way around (B and C). In the table on the left the SDM value for every presence and pseudo-absence, on the right ranked according to height of SDM value</a:t>
            </a:r>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61</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62</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7</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err="1" smtClean="0"/>
              <a:t>Geimplementeerd</a:t>
            </a:r>
            <a:r>
              <a:rPr lang="en-US" dirty="0" smtClean="0"/>
              <a:t> in niche</a:t>
            </a:r>
            <a:r>
              <a:rPr lang="en-US" baseline="0" dirty="0" smtClean="0"/>
              <a:t> models 1999 (GARP): </a:t>
            </a:r>
            <a:r>
              <a:rPr lang="en-US" baseline="0" dirty="0" err="1" smtClean="0"/>
              <a:t>belangrijk</a:t>
            </a:r>
            <a:r>
              <a:rPr lang="en-US" baseline="0" dirty="0" smtClean="0"/>
              <a:t> </a:t>
            </a:r>
            <a:r>
              <a:rPr lang="en-US" baseline="0" dirty="0" err="1" smtClean="0"/>
              <a:t>dat</a:t>
            </a:r>
            <a:r>
              <a:rPr lang="en-US" baseline="0" dirty="0" smtClean="0"/>
              <a:t> niche </a:t>
            </a:r>
            <a:r>
              <a:rPr lang="en-US" baseline="0" dirty="0" err="1" smtClean="0"/>
              <a:t>voorkeuren</a:t>
            </a:r>
            <a:r>
              <a:rPr lang="en-US" baseline="0" dirty="0" smtClean="0"/>
              <a:t> </a:t>
            </a:r>
            <a:r>
              <a:rPr lang="en-US" baseline="0" dirty="0" err="1" smtClean="0"/>
              <a:t>conservatief</a:t>
            </a:r>
            <a:r>
              <a:rPr lang="en-US" baseline="0" dirty="0" smtClean="0"/>
              <a:t> </a:t>
            </a:r>
            <a:r>
              <a:rPr lang="en-US" baseline="0" dirty="0" err="1" smtClean="0"/>
              <a:t>zijn</a:t>
            </a:r>
            <a:r>
              <a:rPr lang="en-US" baseline="0" dirty="0" smtClean="0"/>
              <a:t>, </a:t>
            </a:r>
            <a:r>
              <a:rPr lang="en-US" baseline="0" dirty="0" err="1" smtClean="0"/>
              <a:t>zo</a:t>
            </a:r>
            <a:r>
              <a:rPr lang="en-US" baseline="0" dirty="0" smtClean="0"/>
              <a:t> </a:t>
            </a:r>
            <a:r>
              <a:rPr lang="en-US" baseline="0" dirty="0" err="1" smtClean="0"/>
              <a:t>terug</a:t>
            </a:r>
            <a:r>
              <a:rPr lang="en-US" baseline="0" dirty="0" smtClean="0"/>
              <a:t> in </a:t>
            </a:r>
            <a:r>
              <a:rPr lang="en-US" baseline="0" dirty="0" err="1" smtClean="0"/>
              <a:t>tijd</a:t>
            </a:r>
            <a:r>
              <a:rPr lang="en-US" baseline="0" dirty="0" smtClean="0"/>
              <a:t> en </a:t>
            </a:r>
            <a:r>
              <a:rPr lang="en-US" baseline="0" dirty="0" err="1" smtClean="0"/>
              <a:t>voorwaarts</a:t>
            </a:r>
            <a:r>
              <a:rPr lang="en-US" baseline="0" dirty="0" smtClean="0"/>
              <a:t> </a:t>
            </a:r>
            <a:r>
              <a:rPr lang="en-US" baseline="0" dirty="0" err="1" smtClean="0"/>
              <a:t>te</a:t>
            </a:r>
            <a:r>
              <a:rPr lang="en-US" baseline="0" dirty="0" smtClean="0"/>
              <a:t> </a:t>
            </a:r>
            <a:r>
              <a:rPr lang="en-US" baseline="0" dirty="0" err="1" smtClean="0"/>
              <a:t>modelleren</a:t>
            </a:r>
            <a:r>
              <a:rPr lang="en-US" baseline="0" dirty="0" smtClean="0"/>
              <a:t>.</a:t>
            </a:r>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70</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71</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72</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79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8</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First model makers, already cited almost 4000 times.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Solanum</a:t>
            </a:r>
            <a:r>
              <a:rPr lang="en-GB" dirty="0" smtClean="0"/>
              <a:t> (tomato) species, each a slightly different niche.</a:t>
            </a:r>
            <a:r>
              <a:rPr lang="en-GB" baseline="0" dirty="0" smtClean="0"/>
              <a:t> Lines give mean values per variable, on variable the variation.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80</a:t>
            </a:fld>
            <a:endParaRPr lang="en-US" dirty="0"/>
          </a:p>
        </p:txBody>
      </p:sp>
    </p:spTree>
    <p:extLst>
      <p:ext uri="{BB962C8B-B14F-4D97-AF65-F5344CB8AC3E}">
        <p14:creationId xmlns:p14="http://schemas.microsoft.com/office/powerpoint/2010/main" xmlns="" val="1443453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Oenothera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81</a:t>
            </a:fld>
            <a:endParaRPr lang="en-US" dirty="0"/>
          </a:p>
        </p:txBody>
      </p:sp>
    </p:spTree>
    <p:extLst>
      <p:ext uri="{BB962C8B-B14F-4D97-AF65-F5344CB8AC3E}">
        <p14:creationId xmlns:p14="http://schemas.microsoft.com/office/powerpoint/2010/main" xmlns="" val="2795169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Distributions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82</a:t>
            </a:fld>
            <a:endParaRPr lang="en-US" dirty="0"/>
          </a:p>
        </p:txBody>
      </p:sp>
    </p:spTree>
    <p:extLst>
      <p:ext uri="{BB962C8B-B14F-4D97-AF65-F5344CB8AC3E}">
        <p14:creationId xmlns:p14="http://schemas.microsoft.com/office/powerpoint/2010/main" xmlns="" val="2942552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Reactions</a:t>
            </a:r>
            <a:r>
              <a:rPr lang="en-GB" baseline="0" dirty="0" smtClean="0"/>
              <a:t> to species to mean annual temp. Every colour different species/subspecies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83</a:t>
            </a:fld>
            <a:endParaRPr lang="en-US" dirty="0"/>
          </a:p>
        </p:txBody>
      </p:sp>
    </p:spTree>
    <p:extLst>
      <p:ext uri="{BB962C8B-B14F-4D97-AF65-F5344CB8AC3E}">
        <p14:creationId xmlns:p14="http://schemas.microsoft.com/office/powerpoint/2010/main" xmlns="" val="12605538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Impatiens species (new),</a:t>
            </a:r>
            <a:r>
              <a:rPr lang="en-GB" baseline="0" dirty="0" smtClean="0"/>
              <a:t> naturally present in Himalayas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84</a:t>
            </a:fld>
            <a:endParaRPr lang="en-US" dirty="0"/>
          </a:p>
        </p:txBody>
      </p:sp>
    </p:spTree>
    <p:extLst>
      <p:ext uri="{BB962C8B-B14F-4D97-AF65-F5344CB8AC3E}">
        <p14:creationId xmlns:p14="http://schemas.microsoft.com/office/powerpoint/2010/main" xmlns="" val="2924024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Introduced in Europe.</a:t>
            </a:r>
            <a:r>
              <a:rPr lang="en-GB" baseline="0" dirty="0" smtClean="0"/>
              <a:t> Question: can it become a pest / invasive species in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85</a:t>
            </a:fld>
            <a:endParaRPr lang="en-US" dirty="0"/>
          </a:p>
        </p:txBody>
      </p:sp>
    </p:spTree>
    <p:extLst>
      <p:ext uri="{BB962C8B-B14F-4D97-AF65-F5344CB8AC3E}">
        <p14:creationId xmlns:p14="http://schemas.microsoft.com/office/powerpoint/2010/main" xmlns="" val="2450390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SDM made for Himalayas,</a:t>
            </a:r>
            <a:r>
              <a:rPr lang="en-GB" baseline="0" dirty="0" smtClean="0"/>
              <a:t> same values for variables then translated to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86</a:t>
            </a:fld>
            <a:endParaRPr lang="en-US" dirty="0"/>
          </a:p>
        </p:txBody>
      </p:sp>
    </p:spTree>
    <p:extLst>
      <p:ext uri="{BB962C8B-B14F-4D97-AF65-F5344CB8AC3E}">
        <p14:creationId xmlns:p14="http://schemas.microsoft.com/office/powerpoint/2010/main" xmlns="" val="14903066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Result: most of Europe suitable, thus pest potential.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87</a:t>
            </a:fld>
            <a:endParaRPr lang="en-US" dirty="0"/>
          </a:p>
        </p:txBody>
      </p:sp>
    </p:spTree>
    <p:extLst>
      <p:ext uri="{BB962C8B-B14F-4D97-AF65-F5344CB8AC3E}">
        <p14:creationId xmlns:p14="http://schemas.microsoft.com/office/powerpoint/2010/main" xmlns="" val="533616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can stack all </a:t>
            </a:r>
            <a:r>
              <a:rPr lang="en-GB" baseline="0" dirty="0" err="1" smtClean="0"/>
              <a:t>sdm’s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88</a:t>
            </a:fld>
            <a:endParaRPr lang="en-US" dirty="0"/>
          </a:p>
        </p:txBody>
      </p:sp>
    </p:spTree>
    <p:extLst>
      <p:ext uri="{BB962C8B-B14F-4D97-AF65-F5344CB8AC3E}">
        <p14:creationId xmlns:p14="http://schemas.microsoft.com/office/powerpoint/2010/main" xmlns="" val="10073917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Here same for Java: species richest on volcanoes, less along coasts.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9</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Hoe </a:t>
            </a:r>
            <a:r>
              <a:rPr lang="en-US" dirty="0" err="1" smtClean="0"/>
              <a:t>werkt</a:t>
            </a:r>
            <a:r>
              <a:rPr lang="en-US" dirty="0" smtClean="0"/>
              <a:t> SDM: </a:t>
            </a:r>
            <a:r>
              <a:rPr lang="en-US" dirty="0" err="1" smtClean="0"/>
              <a:t>eerst</a:t>
            </a:r>
            <a:r>
              <a:rPr lang="en-US" dirty="0" smtClean="0"/>
              <a:t> </a:t>
            </a:r>
            <a:r>
              <a:rPr lang="en-US" dirty="0" err="1" smtClean="0"/>
              <a:t>definitie</a:t>
            </a:r>
            <a:r>
              <a:rPr lang="en-US" dirty="0" smtClean="0"/>
              <a:t>, </a:t>
            </a:r>
            <a:r>
              <a:rPr lang="en-US" dirty="0" err="1" smtClean="0"/>
              <a:t>dan</a:t>
            </a:r>
            <a:r>
              <a:rPr lang="en-US" dirty="0" smtClean="0"/>
              <a:t> </a:t>
            </a:r>
            <a:r>
              <a:rPr lang="en-US" dirty="0" err="1" smtClean="0"/>
              <a:t>abiotische</a:t>
            </a:r>
            <a:r>
              <a:rPr lang="en-US" baseline="0" dirty="0" smtClean="0"/>
              <a:t> </a:t>
            </a:r>
            <a:r>
              <a:rPr lang="en-US" baseline="0" dirty="0" err="1" smtClean="0"/>
              <a:t>factoren</a:t>
            </a:r>
            <a:r>
              <a:rPr lang="en-US" baseline="0" dirty="0" smtClean="0"/>
              <a:t> </a:t>
            </a:r>
            <a:r>
              <a:rPr lang="en-US" baseline="0" dirty="0" err="1" smtClean="0"/>
              <a:t>belangrijk</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Biodiversity based on SDM of 7 plant families.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90</a:t>
            </a:fld>
            <a:endParaRPr lang="en-US" dirty="0"/>
          </a:p>
        </p:txBody>
      </p:sp>
    </p:spTree>
    <p:extLst>
      <p:ext uri="{BB962C8B-B14F-4D97-AF65-F5344CB8AC3E}">
        <p14:creationId xmlns:p14="http://schemas.microsoft.com/office/powerpoint/2010/main" xmlns="" val="867688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only based on </a:t>
            </a:r>
            <a:r>
              <a:rPr lang="en-GB" dirty="0" err="1" smtClean="0"/>
              <a:t>Fabaceae</a:t>
            </a:r>
            <a:r>
              <a:rPr lang="en-GB" dirty="0" smtClean="0"/>
              <a:t>,</a:t>
            </a:r>
            <a:r>
              <a:rPr lang="en-GB" baseline="0" dirty="0" smtClean="0"/>
              <a:t> beans. Question: are beans already indicative enough to predict where highest biodiversity can be found.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91</a:t>
            </a:fld>
            <a:endParaRPr lang="en-US" dirty="0"/>
          </a:p>
        </p:txBody>
      </p:sp>
    </p:spTree>
    <p:extLst>
      <p:ext uri="{BB962C8B-B14F-4D97-AF65-F5344CB8AC3E}">
        <p14:creationId xmlns:p14="http://schemas.microsoft.com/office/powerpoint/2010/main" xmlns="" val="420414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all legumes are taken together:</a:t>
            </a:r>
            <a:r>
              <a:rPr lang="en-GB" baseline="0" dirty="0" smtClean="0"/>
              <a:t> answer No.</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92</a:t>
            </a:fld>
            <a:endParaRPr lang="en-US" dirty="0"/>
          </a:p>
        </p:txBody>
      </p:sp>
    </p:spTree>
    <p:extLst>
      <p:ext uri="{BB962C8B-B14F-4D97-AF65-F5344CB8AC3E}">
        <p14:creationId xmlns:p14="http://schemas.microsoft.com/office/powerpoint/2010/main" xmlns="" val="497201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Trees and lianas better predictors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93</a:t>
            </a:fld>
            <a:endParaRPr lang="en-US" dirty="0"/>
          </a:p>
        </p:txBody>
      </p:sp>
    </p:spTree>
    <p:extLst>
      <p:ext uri="{BB962C8B-B14F-4D97-AF65-F5344CB8AC3E}">
        <p14:creationId xmlns:p14="http://schemas.microsoft.com/office/powerpoint/2010/main" xmlns="" val="1649085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Stacking:</a:t>
            </a:r>
            <a:r>
              <a:rPr lang="en-GB" baseline="0" dirty="0" smtClean="0"/>
              <a:t> per grid cell note per species presence or absence in model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96</a:t>
            </a:fld>
            <a:endParaRPr lang="en-US" dirty="0"/>
          </a:p>
        </p:txBody>
      </p:sp>
    </p:spTree>
    <p:extLst>
      <p:ext uri="{BB962C8B-B14F-4D97-AF65-F5344CB8AC3E}">
        <p14:creationId xmlns:p14="http://schemas.microsoft.com/office/powerpoint/2010/main" xmlns="" val="2133187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cluster analysis reveals floristic regions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97</a:t>
            </a:fld>
            <a:endParaRPr lang="en-US" dirty="0"/>
          </a:p>
        </p:txBody>
      </p:sp>
    </p:spTree>
    <p:extLst>
      <p:ext uri="{BB962C8B-B14F-4D97-AF65-F5344CB8AC3E}">
        <p14:creationId xmlns:p14="http://schemas.microsoft.com/office/powerpoint/2010/main" xmlns="" val="33877548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Same for Java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98</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99</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Areas 5 and 6 rather species poor, but typical areas: thus high biodiversity</a:t>
            </a:r>
            <a:r>
              <a:rPr lang="en-GB" baseline="0" dirty="0" smtClean="0"/>
              <a:t> not always measure for uniqueness.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Cladogram of all species in Borneo, dots indicate species modelled for central</a:t>
            </a:r>
            <a:r>
              <a:rPr lang="en-GB" baseline="0" dirty="0" smtClean="0"/>
              <a:t> grid cell, in thick lines the phylogenetic distance.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101</a:t>
            </a:fld>
            <a:endParaRPr lang="en-US" dirty="0"/>
          </a:p>
        </p:txBody>
      </p:sp>
    </p:spTree>
    <p:extLst>
      <p:ext uri="{BB962C8B-B14F-4D97-AF65-F5344CB8AC3E}">
        <p14:creationId xmlns:p14="http://schemas.microsoft.com/office/powerpoint/2010/main" xmlns="" val="360471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31288BF-8625-43C6-944F-56454EB71D39}" type="slidenum">
              <a:rPr lang="en-US" smtClean="0"/>
              <a:pPr/>
              <a:t>10</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dirty="0" err="1" smtClean="0"/>
              <a:t>Abiotische</a:t>
            </a:r>
            <a:r>
              <a:rPr lang="en-US" dirty="0" smtClean="0"/>
              <a:t> niche </a:t>
            </a:r>
            <a:r>
              <a:rPr lang="en-US" dirty="0" err="1" smtClean="0"/>
              <a:t>factoren</a:t>
            </a:r>
            <a:r>
              <a:rPr lang="en-US" dirty="0" smtClean="0"/>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do this for every</a:t>
            </a:r>
            <a:r>
              <a:rPr lang="en-GB" baseline="0" dirty="0" smtClean="0"/>
              <a:t> cell and get a measure. In red areas with high phylogenetic signal, in blue with low. On right biodiversity. Not always an equal match.</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103</a:t>
            </a:fld>
            <a:endParaRPr lang="en-US" dirty="0"/>
          </a:p>
        </p:txBody>
      </p:sp>
    </p:spTree>
    <p:extLst>
      <p:ext uri="{BB962C8B-B14F-4D97-AF65-F5344CB8AC3E}">
        <p14:creationId xmlns:p14="http://schemas.microsoft.com/office/powerpoint/2010/main" xmlns="" val="1793442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Dipterocarpaceae</a:t>
            </a:r>
            <a:r>
              <a:rPr lang="en-GB" dirty="0" smtClean="0"/>
              <a:t> occurrences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104</a:t>
            </a:fld>
            <a:endParaRPr lang="en-US" dirty="0"/>
          </a:p>
        </p:txBody>
      </p:sp>
    </p:spTree>
    <p:extLst>
      <p:ext uri="{BB962C8B-B14F-4D97-AF65-F5344CB8AC3E}">
        <p14:creationId xmlns:p14="http://schemas.microsoft.com/office/powerpoint/2010/main" xmlns="" val="1229445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During </a:t>
            </a:r>
            <a:r>
              <a:rPr lang="en-GB" dirty="0" err="1" smtClean="0"/>
              <a:t>lgm</a:t>
            </a:r>
            <a:r>
              <a:rPr lang="en-GB" dirty="0" smtClean="0"/>
              <a:t> </a:t>
            </a:r>
            <a:r>
              <a:rPr lang="en-GB" dirty="0" err="1" smtClean="0"/>
              <a:t>sunda</a:t>
            </a:r>
            <a:r>
              <a:rPr lang="en-GB" dirty="0" smtClean="0"/>
              <a:t> shelf dry and may have contained high dipterocarp</a:t>
            </a:r>
            <a:r>
              <a:rPr lang="en-GB" baseline="0" dirty="0" smtClean="0"/>
              <a:t> forest in areas (e.g. between Borneo and Bangka)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105</a:t>
            </a:fld>
            <a:endParaRPr lang="en-US" dirty="0"/>
          </a:p>
        </p:txBody>
      </p:sp>
    </p:spTree>
    <p:extLst>
      <p:ext uri="{BB962C8B-B14F-4D97-AF65-F5344CB8AC3E}">
        <p14:creationId xmlns:p14="http://schemas.microsoft.com/office/powerpoint/2010/main" xmlns="" val="19087023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compared to climate models in past. </a:t>
            </a:r>
            <a:r>
              <a:rPr lang="en-GB" dirty="0" err="1" smtClean="0"/>
              <a:t>Miroc-esm</a:t>
            </a:r>
            <a:r>
              <a:rPr lang="en-GB" baseline="0" smtClean="0"/>
              <a:t> best.</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106</a:t>
            </a:fld>
            <a:endParaRPr lang="en-US" dirty="0"/>
          </a:p>
        </p:txBody>
      </p:sp>
    </p:spTree>
    <p:extLst>
      <p:ext uri="{BB962C8B-B14F-4D97-AF65-F5344CB8AC3E}">
        <p14:creationId xmlns:p14="http://schemas.microsoft.com/office/powerpoint/2010/main" xmlns="" val="336577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xmlns=""/>
              </a:ext>
            </a:extLst>
          </a:blip>
          <a:stretch>
            <a:fillRect/>
          </a:stretch>
        </p:blipFill>
        <p:spPr>
          <a:xfrm>
            <a:off x="146260" y="232827"/>
            <a:ext cx="3816424" cy="550211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xmlns=""/>
              </a:ext>
            </a:extLst>
          </a:blip>
          <a:srcRect b="39014"/>
          <a:stretch/>
        </p:blipFill>
        <p:spPr>
          <a:xfrm>
            <a:off x="284400" y="284400"/>
            <a:ext cx="2595600" cy="235800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xmlns=""/>
              </a:ext>
            </a:extLst>
          </a:blip>
          <a:srcRect l="-1" t="62543" r="-1" b="14"/>
          <a:stretch/>
        </p:blipFill>
        <p:spPr>
          <a:xfrm>
            <a:off x="204451" y="5157352"/>
            <a:ext cx="2667600" cy="1440000"/>
          </a:xfrm>
          <a:prstGeom prst="rect">
            <a:avLst/>
          </a:prstGeom>
        </p:spPr>
      </p:pic>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xmlns=""/>
              </a:ext>
            </a:extLst>
          </a:blip>
          <a:srcRect b="39014"/>
          <a:stretch/>
        </p:blipFill>
        <p:spPr>
          <a:xfrm>
            <a:off x="284400" y="284400"/>
            <a:ext cx="2595600" cy="235800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xmlns=""/>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xmlns=""/>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xmlns="" val="10678195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xmlns=""/>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xmlns=""/>
              </a:ext>
            </a:extLst>
          </a:blip>
          <a:srcRect b="39014"/>
          <a:stretch/>
        </p:blipFill>
        <p:spPr>
          <a:xfrm>
            <a:off x="284400" y="284400"/>
            <a:ext cx="2595600" cy="23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xmlns=""/>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04800"/>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533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724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533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4724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278563"/>
            <a:ext cx="2133600" cy="45720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78563"/>
            <a:ext cx="28956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278563"/>
            <a:ext cx="2133600" cy="457200"/>
          </a:xfrm>
          <a:prstGeom prst="rect">
            <a:avLst/>
          </a:prstGeom>
        </p:spPr>
        <p:txBody>
          <a:bodyPr/>
          <a:lstStyle>
            <a:lvl1pPr>
              <a:defRPr/>
            </a:lvl1pPr>
          </a:lstStyle>
          <a:p>
            <a:fld id="{5E3983C7-811F-4A4E-874F-1CF42CB0B17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475200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884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280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nl-NL" smtClean="0"/>
              <a:t>06.11.2012</a:t>
            </a:r>
            <a:endParaRPr lang="en-US" dirty="0"/>
          </a:p>
        </p:txBody>
      </p:sp>
      <p:sp>
        <p:nvSpPr>
          <p:cNvPr id="6" name="Footer Placeholder 5"/>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xmlns=""/>
              </a:ext>
            </a:extLst>
          </a:blip>
          <a:srcRect/>
          <a:stretch/>
        </p:blipFill>
        <p:spPr>
          <a:xfrm>
            <a:off x="171199" y="5772012"/>
            <a:ext cx="780389" cy="703604"/>
          </a:xfrm>
          <a:prstGeom prst="rect">
            <a:avLst/>
          </a:prstGeom>
        </p:spPr>
      </p:pic>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xmlns=""/>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xmlns="" val="10678195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884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280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280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nl-NL" smtClean="0"/>
              <a:t>06.11.2012</a:t>
            </a:r>
            <a:endParaRPr lang="en-US" dirty="0"/>
          </a:p>
        </p:txBody>
      </p:sp>
      <p:sp>
        <p:nvSpPr>
          <p:cNvPr id="4" name="Footer Placeholder 3"/>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5" name="Slide Number Placeholder 4"/>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nl-NL" smtClean="0"/>
              <a:t>06.11.2012</a:t>
            </a:r>
            <a:endParaRPr lang="en-US" dirty="0"/>
          </a:p>
        </p:txBody>
      </p:sp>
      <p:sp>
        <p:nvSpPr>
          <p:cNvPr id="3" name="Footer Placeholder 2"/>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4" name="Slide Number Placeholder 3"/>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1200" y="403200"/>
            <a:ext cx="7200000" cy="957600"/>
          </a:xfrm>
          <a:prstGeom prst="rect">
            <a:avLst/>
          </a:prstGeom>
        </p:spPr>
        <p:txBody>
          <a:bodyPr vert="horz" lIns="0" tIns="0" rIns="0" bIns="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770400" y="1512000"/>
            <a:ext cx="7210800" cy="47160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7950" y="6328800"/>
            <a:ext cx="774000" cy="180000"/>
          </a:xfrm>
          <a:prstGeom prst="rect">
            <a:avLst/>
          </a:prstGeom>
        </p:spPr>
        <p:txBody>
          <a:bodyPr vert="horz" wrap="none" lIns="0" tIns="0" rIns="0" bIns="0" rtlCol="0" anchor="b"/>
          <a:lstStyle>
            <a:lvl1pPr algn="l">
              <a:defRPr sz="1050">
                <a:solidFill>
                  <a:schemeClr val="tx2"/>
                </a:solidFill>
              </a:defRPr>
            </a:lvl1pPr>
          </a:lstStyle>
          <a:p>
            <a:r>
              <a:rPr lang="nl-NL" smtClean="0"/>
              <a:t>06.11.2012</a:t>
            </a:r>
            <a:endParaRPr lang="en-US" dirty="0"/>
          </a:p>
        </p:txBody>
      </p:sp>
      <p:sp>
        <p:nvSpPr>
          <p:cNvPr id="5" name="Footer Placeholder 4"/>
          <p:cNvSpPr>
            <a:spLocks noGrp="1"/>
          </p:cNvSpPr>
          <p:nvPr>
            <p:ph type="ftr" sz="quarter" idx="3"/>
          </p:nvPr>
        </p:nvSpPr>
        <p:spPr>
          <a:xfrm>
            <a:off x="1571604" y="6328800"/>
            <a:ext cx="4500594" cy="180000"/>
          </a:xfrm>
          <a:prstGeom prst="rect">
            <a:avLst/>
          </a:prstGeom>
        </p:spPr>
        <p:txBody>
          <a:bodyPr vert="horz" wrap="none" lIns="0" tIns="0" rIns="0" bIns="0" rtlCol="0" anchor="b" anchorCtr="0"/>
          <a:lstStyle>
            <a:lvl1pPr algn="r">
              <a:defRPr sz="1050">
                <a:solidFill>
                  <a:schemeClr val="tx2"/>
                </a:solidFill>
              </a:defRPr>
            </a:lvl1p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4"/>
          </p:nvPr>
        </p:nvSpPr>
        <p:spPr>
          <a:xfrm>
            <a:off x="7715272" y="6328800"/>
            <a:ext cx="398948" cy="180000"/>
          </a:xfrm>
          <a:prstGeom prst="rect">
            <a:avLst/>
          </a:prstGeom>
        </p:spPr>
        <p:txBody>
          <a:bodyPr vert="horz" wrap="none" lIns="0" tIns="0" rIns="0" bIns="0" rtlCol="0" anchor="b"/>
          <a:lstStyle>
            <a:lvl1pPr algn="l">
              <a:defRPr sz="1050">
                <a:solidFill>
                  <a:schemeClr val="tx2"/>
                </a:solidFill>
              </a:defRPr>
            </a:lvl1pPr>
          </a:lstStyle>
          <a:p>
            <a:fld id="{AA59F789-2A09-4E87-83B9-E95F2BD77D54}" type="slidenum">
              <a:rPr lang="en-US" smtClean="0"/>
              <a:pPr/>
              <a:t>‹#›</a:t>
            </a:fld>
            <a:endParaRPr lang="en-US" dirty="0"/>
          </a:p>
        </p:txBody>
      </p:sp>
      <p:pic>
        <p:nvPicPr>
          <p:cNvPr id="15" name="Picture 14" descr="Enkel logo naturalis.png"/>
          <p:cNvPicPr>
            <a:picLocks noChangeAspect="1"/>
          </p:cNvPicPr>
          <p:nvPr/>
        </p:nvPicPr>
        <p:blipFill>
          <a:blip r:embed="rId21" cstate="screen">
            <a:extLst>
              <a:ext uri="{28A0092B-C50C-407E-A947-70E740481C1C}">
                <a14:useLocalDpi xmlns:a14="http://schemas.microsoft.com/office/drawing/2010/main" xmlns=""/>
              </a:ext>
            </a:extLst>
          </a:blip>
          <a:stretch>
            <a:fillRect/>
          </a:stretch>
        </p:blipFill>
        <p:spPr>
          <a:xfrm>
            <a:off x="176400" y="5771584"/>
            <a:ext cx="307228" cy="7020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49" r:id="rId12"/>
    <p:sldLayoutId id="2147483662" r:id="rId13"/>
    <p:sldLayoutId id="2147483653" r:id="rId14"/>
    <p:sldLayoutId id="2147483664" r:id="rId15"/>
    <p:sldLayoutId id="2147483660" r:id="rId16"/>
    <p:sldLayoutId id="2147483661" r:id="rId17"/>
    <p:sldLayoutId id="2147483678" r:id="rId18"/>
    <p:sldLayoutId id="2147483679" r:id="rId19"/>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b="1" kern="1200" spc="-60" baseline="0">
          <a:solidFill>
            <a:schemeClr val="tx1"/>
          </a:solidFill>
          <a:latin typeface="+mj-lt"/>
          <a:ea typeface="+mj-ea"/>
          <a:cs typeface="+mj-cs"/>
        </a:defRPr>
      </a:lvl1pPr>
    </p:titleStyle>
    <p:bodyStyle>
      <a:lvl1pPr marL="201600" indent="-201600" algn="l" defTabSz="914400" rtl="0" eaLnBrk="1" latinLnBrk="0" hangingPunct="1">
        <a:lnSpc>
          <a:spcPct val="90000"/>
        </a:lnSpc>
        <a:spcBef>
          <a:spcPts val="0"/>
        </a:spcBef>
        <a:spcAft>
          <a:spcPts val="1200"/>
        </a:spcAft>
        <a:buFont typeface="Arial" pitchFamily="34" charset="0"/>
        <a:buNone/>
        <a:defRPr sz="2400" kern="1200">
          <a:solidFill>
            <a:schemeClr val="tx1"/>
          </a:solidFill>
          <a:latin typeface="+mn-lt"/>
          <a:ea typeface="+mn-ea"/>
          <a:cs typeface="+mn-cs"/>
        </a:defRPr>
      </a:lvl1pPr>
      <a:lvl2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2pPr>
      <a:lvl3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3pPr>
      <a:lvl4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4pPr>
      <a:lvl5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62.jpeg"/><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2.jpeg"/></Relationships>
</file>

<file path=ppt/slides/_rels/slide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3.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4.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5.png"/><Relationship Id="rId4" Type="http://schemas.openxmlformats.org/officeDocument/2006/relationships/image" Target="../media/image54.jpeg"/></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5.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5.png"/><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2.jpeg"/><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5" Type="http://schemas.openxmlformats.org/officeDocument/2006/relationships/image" Target="../media/image10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 Id="rId14" Type="http://schemas.openxmlformats.org/officeDocument/2006/relationships/image" Target="../media/image99.jpeg"/></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9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9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9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1907704" y="1844824"/>
            <a:ext cx="5135857" cy="27760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pic>
        <p:nvPicPr>
          <p:cNvPr id="7" name="Picture 6" descr="O:\Raes\phbo0121.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660232" y="188640"/>
            <a:ext cx="2323715" cy="4320480"/>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pic>
        <p:nvPicPr>
          <p:cNvPr id="10" name="Picture 9" descr="Fig2.present.pfp.diversity.jpg"/>
          <p:cNvPicPr/>
          <p:nvPr/>
        </p:nvPicPr>
        <p:blipFill>
          <a:blip r:embed="rId4" cstate="screen"/>
          <a:srcRect/>
          <a:stretch>
            <a:fillRect/>
          </a:stretch>
        </p:blipFill>
        <p:spPr>
          <a:xfrm>
            <a:off x="1763688" y="404664"/>
            <a:ext cx="3026598" cy="25920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D01.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4860032" y="3000252"/>
            <a:ext cx="3479461" cy="3857748"/>
          </a:xfrm>
          <a:prstGeom prst="rect">
            <a:avLst/>
          </a:prstGeom>
          <a:solidFill>
            <a:srgbClr val="FFFFFF">
              <a:shade val="85000"/>
            </a:srgbClr>
          </a:solidFill>
          <a:ln w="12700"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O:\Raes\phbo0346.JPG"/>
          <p:cNvPicPr>
            <a:picLocks noChangeAspect="1" noChangeArrowheads="1"/>
          </p:cNvPicPr>
          <p:nvPr/>
        </p:nvPicPr>
        <p:blipFill rotWithShape="1">
          <a:blip r:embed="rId6" cstate="screen">
            <a:extLst>
              <a:ext uri="{28A0092B-C50C-407E-A947-70E740481C1C}">
                <a14:useLocalDpi xmlns:a14="http://schemas.microsoft.com/office/drawing/2010/main" xmlns=""/>
              </a:ext>
            </a:extLst>
          </a:blip>
          <a:srcRect/>
          <a:stretch/>
        </p:blipFill>
        <p:spPr bwMode="auto">
          <a:xfrm>
            <a:off x="251520" y="2852936"/>
            <a:ext cx="2664296" cy="2136659"/>
          </a:xfrm>
          <a:prstGeom prst="rect">
            <a:avLst/>
          </a:prstGeom>
          <a:ln>
            <a:noFill/>
          </a:ln>
          <a:effectLst>
            <a:softEdge rad="112500"/>
          </a:effectLst>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1907704" y="980728"/>
            <a:ext cx="5832648" cy="1008112"/>
          </a:xfrm>
          <a:solidFill>
            <a:srgbClr val="FFFFFF">
              <a:alpha val="74902"/>
            </a:srgbClr>
          </a:solidFill>
          <a:effectLst>
            <a:softEdge rad="127000"/>
          </a:effectLst>
        </p:spPr>
        <p:txBody>
          <a:bodyPr/>
          <a:lstStyle/>
          <a:p>
            <a:pPr algn="ctr"/>
            <a:r>
              <a:rPr lang="en-GB" sz="3200" dirty="0" smtClean="0">
                <a:solidFill>
                  <a:schemeClr val="tx1"/>
                </a:solidFill>
                <a:effectLst>
                  <a:outerShdw blurRad="50800" dist="38100" dir="2700000" algn="tl" rotWithShape="0">
                    <a:prstClr val="black">
                      <a:alpha val="40000"/>
                    </a:prstClr>
                  </a:outerShdw>
                </a:effectLst>
              </a:rPr>
              <a:t>Principles of Species Distribution Modelling</a:t>
            </a:r>
            <a:r>
              <a:rPr lang="nl-NL" dirty="0" smtClean="0"/>
              <a:t/>
            </a:r>
            <a:br>
              <a:rPr lang="nl-NL" dirty="0" smtClean="0"/>
            </a:br>
            <a:endParaRPr lang="en-US" dirty="0"/>
          </a:p>
        </p:txBody>
      </p:sp>
      <p:sp>
        <p:nvSpPr>
          <p:cNvPr id="11" name="Title 1"/>
          <p:cNvSpPr txBox="1">
            <a:spLocks/>
          </p:cNvSpPr>
          <p:nvPr/>
        </p:nvSpPr>
        <p:spPr>
          <a:xfrm>
            <a:off x="3131840" y="3140968"/>
            <a:ext cx="3096344" cy="1512168"/>
          </a:xfrm>
          <a:prstGeom prst="rect">
            <a:avLst/>
          </a:prstGeom>
          <a:solidFill>
            <a:srgbClr val="FFFFFF">
              <a:alpha val="74902"/>
            </a:srgbClr>
          </a:solidFill>
          <a:effectLst>
            <a:softEdge rad="127000"/>
          </a:effectLst>
        </p:spPr>
        <p:txBody>
          <a:bodyPr vert="horz" lIns="0" tIns="0" rIns="0" bIns="0" rtlCol="0" anchor="t" anchorCtr="0">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GB" sz="2400" b="1" i="0" u="none" strike="noStrike" kern="1200" cap="none" spc="-6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60" normalizeH="0" baseline="0" noProof="0" dirty="0" smtClean="0">
                <a:ln>
                  <a:noFill/>
                </a:ln>
                <a:solidFill>
                  <a:schemeClr val="tx1"/>
                </a:solidFill>
                <a:effectLst/>
                <a:uLnTx/>
                <a:uFillTx/>
                <a:latin typeface="+mj-lt"/>
                <a:ea typeface="+mj-ea"/>
                <a:cs typeface="+mj-cs"/>
              </a:rPr>
              <a:t>Niels Raes</a:t>
            </a:r>
            <a:br>
              <a:rPr kumimoji="0" lang="en-GB" sz="2400" b="1" i="0" u="none" strike="noStrike" kern="1200" cap="none" spc="-60" normalizeH="0" baseline="0" noProof="0" dirty="0" smtClean="0">
                <a:ln>
                  <a:noFill/>
                </a:ln>
                <a:solidFill>
                  <a:schemeClr val="tx1"/>
                </a:solidFill>
                <a:effectLst/>
                <a:uLnTx/>
                <a:uFillTx/>
                <a:latin typeface="+mj-lt"/>
                <a:ea typeface="+mj-ea"/>
                <a:cs typeface="+mj-cs"/>
              </a:rPr>
            </a:br>
            <a:r>
              <a:rPr kumimoji="0" lang="en-GB" sz="2000" b="0" i="0" u="none" strike="noStrike" kern="1200" cap="none" spc="-60" normalizeH="0" baseline="0" noProof="0" dirty="0" smtClean="0">
                <a:ln>
                  <a:noFill/>
                </a:ln>
                <a:solidFill>
                  <a:schemeClr val="tx1"/>
                </a:solidFill>
                <a:effectLst/>
                <a:uLnTx/>
                <a:uFillTx/>
                <a:latin typeface="+mj-lt"/>
                <a:ea typeface="+mj-ea"/>
                <a:cs typeface="+mj-cs"/>
              </a:rPr>
              <a:t/>
            </a:r>
            <a:br>
              <a:rPr kumimoji="0" lang="en-GB" sz="2000" b="0" i="0" u="none" strike="noStrike" kern="1200" cap="none" spc="-60" normalizeH="0" baseline="0" noProof="0" dirty="0" smtClean="0">
                <a:ln>
                  <a:noFill/>
                </a:ln>
                <a:solidFill>
                  <a:schemeClr val="tx1"/>
                </a:solidFill>
                <a:effectLst/>
                <a:uLnTx/>
                <a:uFillTx/>
                <a:latin typeface="+mj-lt"/>
                <a:ea typeface="+mj-ea"/>
                <a:cs typeface="+mj-cs"/>
              </a:rPr>
            </a:br>
            <a:r>
              <a:rPr kumimoji="0" lang="en-GB" sz="2000" b="1" i="0" u="none" strike="noStrike" kern="1200" cap="none" spc="-60" normalizeH="0" baseline="0" noProof="0" dirty="0" smtClean="0">
                <a:ln>
                  <a:noFill/>
                </a:ln>
                <a:solidFill>
                  <a:schemeClr val="tx1"/>
                </a:solidFill>
                <a:effectLst/>
                <a:uLnTx/>
                <a:uFillTx/>
                <a:latin typeface="+mj-lt"/>
                <a:ea typeface="+mj-ea"/>
                <a:cs typeface="+mj-cs"/>
              </a:rPr>
              <a:t>December 8, 2017</a:t>
            </a:r>
            <a:endParaRPr kumimoji="0" lang="en-GB" sz="2000" b="1" i="0" u="none" strike="noStrike" kern="1200" cap="none" spc="-6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nl-NL" sz="5000" b="1" i="0" u="none" strike="noStrike" kern="1200" cap="none" spc="-60" normalizeH="0" baseline="0" noProof="0" dirty="0" smtClean="0">
                <a:ln>
                  <a:noFill/>
                </a:ln>
                <a:solidFill>
                  <a:schemeClr val="bg1"/>
                </a:solidFill>
                <a:effectLst/>
                <a:uLnTx/>
                <a:uFillTx/>
                <a:latin typeface="+mj-lt"/>
                <a:ea typeface="+mj-ea"/>
                <a:cs typeface="+mj-cs"/>
              </a:rPr>
              <a:t/>
            </a:r>
            <a:br>
              <a:rPr kumimoji="0" lang="nl-NL" sz="5000" b="1" i="0" u="none" strike="noStrike" kern="1200" cap="none" spc="-60" normalizeH="0" baseline="0" noProof="0" dirty="0" smtClean="0">
                <a:ln>
                  <a:noFill/>
                </a:ln>
                <a:solidFill>
                  <a:schemeClr val="bg1"/>
                </a:solidFill>
                <a:effectLst/>
                <a:uLnTx/>
                <a:uFillTx/>
                <a:latin typeface="+mj-lt"/>
                <a:ea typeface="+mj-ea"/>
                <a:cs typeface="+mj-cs"/>
              </a:rPr>
            </a:br>
            <a:endParaRPr kumimoji="0" lang="en-US" sz="5000" b="1" i="0" u="none" strike="noStrike" kern="1200" cap="none" spc="-6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0"/>
          <p:cNvSpPr>
            <a:spLocks noChangeArrowheads="1"/>
          </p:cNvSpPr>
          <p:nvPr/>
        </p:nvSpPr>
        <p:spPr bwMode="auto">
          <a:xfrm>
            <a:off x="773113" y="1340768"/>
            <a:ext cx="6175151" cy="5517232"/>
          </a:xfrm>
          <a:prstGeom prst="rect">
            <a:avLst/>
          </a:prstGeom>
          <a:blipFill dpi="0" rotWithShape="1">
            <a:blip r:embed="rId3" cstate="screen">
              <a:extLst>
                <a:ext uri="{28A0092B-C50C-407E-A947-70E740481C1C}">
                  <a14:useLocalDpi xmlns:a14="http://schemas.microsoft.com/office/drawing/2010/main" xmlns=""/>
                </a:ext>
              </a:extLst>
            </a:blip>
            <a:srcRect/>
            <a:stretch>
              <a:fillRect/>
            </a:stretch>
          </a:blipFill>
          <a:ln w="28575" algn="ctr">
            <a:noFill/>
            <a:round/>
            <a:headEnd/>
            <a:tailEnd/>
          </a:ln>
        </p:spPr>
        <p:txBody>
          <a:bodyPr wrap="none" anchor="ctr"/>
          <a:lstStyle/>
          <a:p>
            <a:endParaRPr lang="en-GB"/>
          </a:p>
        </p:txBody>
      </p:sp>
      <p:sp>
        <p:nvSpPr>
          <p:cNvPr id="3379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3811" name="TextBox 17"/>
          <p:cNvSpPr txBox="1">
            <a:spLocks noChangeArrowheads="1"/>
          </p:cNvSpPr>
          <p:nvPr/>
        </p:nvSpPr>
        <p:spPr bwMode="auto">
          <a:xfrm>
            <a:off x="735013" y="816893"/>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t>
            </a:r>
            <a:r>
              <a:rPr lang="en-GB" sz="2800" dirty="0" err="1">
                <a:latin typeface="Calibri" pitchFamily="34" charset="0"/>
              </a:rPr>
              <a:t>Abiotic</a:t>
            </a:r>
            <a:endParaRPr lang="en-GB" sz="2800" dirty="0">
              <a:latin typeface="Calibri" pitchFamily="34" charset="0"/>
            </a:endParaRPr>
          </a:p>
        </p:txBody>
      </p:sp>
      <p:sp>
        <p:nvSpPr>
          <p:cNvPr id="33812" name="Oval 31"/>
          <p:cNvSpPr>
            <a:spLocks noChangeArrowheads="1"/>
          </p:cNvSpPr>
          <p:nvPr/>
        </p:nvSpPr>
        <p:spPr bwMode="auto">
          <a:xfrm>
            <a:off x="2101850" y="2202085"/>
            <a:ext cx="3657600" cy="3459163"/>
          </a:xfrm>
          <a:prstGeom prst="ellipse">
            <a:avLst/>
          </a:prstGeom>
          <a:blipFill dpi="0" rotWithShape="1">
            <a:blip r:embed="rId4" cstate="screen"/>
            <a:srcRect/>
            <a:stretch>
              <a:fillRect/>
            </a:stretch>
          </a:blipFill>
          <a:ln w="76200" algn="ctr">
            <a:solidFill>
              <a:srgbClr val="FF0000"/>
            </a:solidFill>
            <a:round/>
            <a:headEnd/>
            <a:tailEnd/>
          </a:ln>
        </p:spPr>
        <p:txBody>
          <a:bodyPr wrap="none" anchor="ctr"/>
          <a:lstStyle/>
          <a:p>
            <a:endParaRPr lang="en-GB"/>
          </a:p>
        </p:txBody>
      </p:sp>
      <p:sp>
        <p:nvSpPr>
          <p:cNvPr id="33" name="TextBox 32"/>
          <p:cNvSpPr txBox="1"/>
          <p:nvPr/>
        </p:nvSpPr>
        <p:spPr>
          <a:xfrm>
            <a:off x="3347864" y="1556792"/>
            <a:ext cx="1225484" cy="461665"/>
          </a:xfrm>
          <a:prstGeom prst="rect">
            <a:avLst/>
          </a:prstGeom>
          <a:noFill/>
        </p:spPr>
        <p:txBody>
          <a:bodyPr>
            <a:spAutoFit/>
          </a:bodyPr>
          <a:lstStyle/>
          <a:p>
            <a:pPr>
              <a:defRPr/>
            </a:pPr>
            <a:r>
              <a:rPr lang="en-GB" sz="2400" b="1" dirty="0">
                <a:ln>
                  <a:solidFill>
                    <a:schemeClr val="tx1"/>
                  </a:solidFill>
                </a:ln>
                <a:solidFill>
                  <a:srgbClr val="FFFFFF"/>
                </a:solidFill>
                <a:latin typeface="Calibri" pitchFamily="34" charset="0"/>
              </a:rPr>
              <a:t>Abiotic</a:t>
            </a:r>
          </a:p>
        </p:txBody>
      </p:sp>
      <p:sp>
        <p:nvSpPr>
          <p:cNvPr id="33814" name="TextBox 19"/>
          <p:cNvSpPr txBox="1">
            <a:spLocks noChangeArrowheads="1"/>
          </p:cNvSpPr>
          <p:nvPr/>
        </p:nvSpPr>
        <p:spPr bwMode="auto">
          <a:xfrm>
            <a:off x="5580112" y="1484784"/>
            <a:ext cx="3449638" cy="369887"/>
          </a:xfrm>
          <a:prstGeom prst="rect">
            <a:avLst/>
          </a:prstGeom>
          <a:solidFill>
            <a:schemeClr val="bg1"/>
          </a:solidFill>
          <a:ln w="38100">
            <a:solidFill>
              <a:srgbClr val="FF0000"/>
            </a:solidFill>
            <a:miter lim="800000"/>
            <a:headEnd/>
            <a:tailEnd/>
          </a:ln>
        </p:spPr>
        <p:txBody>
          <a:bodyPr>
            <a:spAutoFit/>
          </a:bodyPr>
          <a:lstStyle/>
          <a:p>
            <a:r>
              <a:rPr lang="en-GB" dirty="0"/>
              <a:t>Temperature, precipitation, etc.</a:t>
            </a:r>
          </a:p>
        </p:txBody>
      </p:sp>
      <p:sp>
        <p:nvSpPr>
          <p:cNvPr id="33815" name="Right Arrow 24"/>
          <p:cNvSpPr>
            <a:spLocks noChangeArrowheads="1"/>
          </p:cNvSpPr>
          <p:nvPr/>
        </p:nvSpPr>
        <p:spPr bwMode="auto">
          <a:xfrm rot="7997287">
            <a:off x="4848427" y="2072431"/>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grpSp>
        <p:nvGrpSpPr>
          <p:cNvPr id="2" name="Group 13"/>
          <p:cNvGrpSpPr/>
          <p:nvPr/>
        </p:nvGrpSpPr>
        <p:grpSpPr>
          <a:xfrm>
            <a:off x="1523732" y="942050"/>
            <a:ext cx="6504652" cy="5583294"/>
            <a:chOff x="1523732" y="1086066"/>
            <a:chExt cx="6504652" cy="5583294"/>
          </a:xfrm>
        </p:grpSpPr>
        <p:pic>
          <p:nvPicPr>
            <p:cNvPr id="5" name="Picture 4" descr="PAM6.Java.mediods.natural.forest.jpg"/>
            <p:cNvPicPr>
              <a:picLocks noChangeAspect="1"/>
            </p:cNvPicPr>
            <p:nvPr/>
          </p:nvPicPr>
          <p:blipFill>
            <a:blip r:embed="rId3" cstate="screen"/>
            <a:srcRect/>
            <a:stretch>
              <a:fillRect/>
            </a:stretch>
          </p:blipFill>
          <p:spPr>
            <a:xfrm>
              <a:off x="1548384" y="3852706"/>
              <a:ext cx="6480000" cy="2816654"/>
            </a:xfrm>
            <a:prstGeom prst="rect">
              <a:avLst/>
            </a:prstGeom>
            <a:ln>
              <a:noFill/>
            </a:ln>
          </p:spPr>
        </p:pic>
        <p:pic>
          <p:nvPicPr>
            <p:cNvPr id="10" name="Picture 9" descr="Diversity.Java.Natural.Forest.jpg"/>
            <p:cNvPicPr>
              <a:picLocks noChangeAspect="1"/>
            </p:cNvPicPr>
            <p:nvPr/>
          </p:nvPicPr>
          <p:blipFill>
            <a:blip r:embed="rId4" cstate="screen"/>
            <a:srcRect/>
            <a:stretch>
              <a:fillRect/>
            </a:stretch>
          </p:blipFill>
          <p:spPr>
            <a:xfrm>
              <a:off x="1523732" y="1086066"/>
              <a:ext cx="6480000" cy="2898885"/>
            </a:xfrm>
            <a:prstGeom prst="rect">
              <a:avLst/>
            </a:prstGeom>
            <a:ln>
              <a:noFill/>
            </a:ln>
          </p:spPr>
        </p:pic>
      </p:grpSp>
      <p:sp>
        <p:nvSpPr>
          <p:cNvPr id="15" name="Oval 14"/>
          <p:cNvSpPr/>
          <p:nvPr/>
        </p:nvSpPr>
        <p:spPr>
          <a:xfrm rot="564759">
            <a:off x="3131840" y="2420888"/>
            <a:ext cx="2736304" cy="64807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436096" y="1920198"/>
            <a:ext cx="2194814" cy="648072"/>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335390">
            <a:off x="2006824" y="1430409"/>
            <a:ext cx="1872208" cy="648072"/>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19" descr="SD01.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971600" y="1052736"/>
            <a:ext cx="4946053" cy="5483788"/>
          </a:xfrm>
          <a:prstGeom prst="rect">
            <a:avLst/>
          </a:prstGeom>
          <a:ln>
            <a:solidFill>
              <a:schemeClr val="tx1"/>
            </a:solidFill>
          </a:ln>
          <a:effectLst>
            <a:outerShdw blurRad="292100" dist="139700" dir="2700000" algn="tl" rotWithShape="0">
              <a:srgbClr val="333333">
                <a:alpha val="65000"/>
              </a:srgbClr>
            </a:outerShdw>
          </a:effectLst>
        </p:spPr>
      </p:pic>
      <p:grpSp>
        <p:nvGrpSpPr>
          <p:cNvPr id="4" name="Group 26"/>
          <p:cNvGrpSpPr/>
          <p:nvPr/>
        </p:nvGrpSpPr>
        <p:grpSpPr>
          <a:xfrm>
            <a:off x="3491850" y="1647825"/>
            <a:ext cx="5406790" cy="2886075"/>
            <a:chOff x="3491850" y="1647825"/>
            <a:chExt cx="5406790" cy="2886075"/>
          </a:xfrm>
        </p:grpSpPr>
        <p:pic>
          <p:nvPicPr>
            <p:cNvPr id="7" name="Picture 5"/>
            <p:cNvPicPr>
              <a:picLocks noChangeAspect="1" noChangeArrowheads="1"/>
            </p:cNvPicPr>
            <p:nvPr/>
          </p:nvPicPr>
          <p:blipFill>
            <a:blip r:embed="rId4" cstate="screen"/>
            <a:srcRect/>
            <a:stretch>
              <a:fillRect/>
            </a:stretch>
          </p:blipFill>
          <p:spPr bwMode="auto">
            <a:xfrm>
              <a:off x="4855537" y="1666875"/>
              <a:ext cx="4043103" cy="2851151"/>
            </a:xfrm>
            <a:prstGeom prst="rect">
              <a:avLst/>
            </a:prstGeom>
            <a:ln w="28575">
              <a:solidFill>
                <a:srgbClr val="FF0000"/>
              </a:solidFill>
            </a:ln>
            <a:effectLst>
              <a:outerShdw blurRad="292100" dist="139700" dir="2700000" algn="tl" rotWithShape="0">
                <a:srgbClr val="333333">
                  <a:alpha val="65000"/>
                </a:srgbClr>
              </a:outerShdw>
            </a:effectLst>
          </p:spPr>
        </p:pic>
        <p:sp>
          <p:nvSpPr>
            <p:cNvPr id="8" name="Rectangle 7"/>
            <p:cNvSpPr/>
            <p:nvPr/>
          </p:nvSpPr>
          <p:spPr bwMode="auto">
            <a:xfrm>
              <a:off x="3491850" y="3968749"/>
              <a:ext cx="108015" cy="108000"/>
            </a:xfrm>
            <a:prstGeom prst="rect">
              <a:avLst/>
            </a:prstGeom>
            <a:solidFill>
              <a:srgbClr val="0070C0"/>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w="12700">
                  <a:solidFill>
                    <a:srgbClr val="FF0000"/>
                  </a:solidFill>
                </a:ln>
                <a:solidFill>
                  <a:schemeClr val="tx1"/>
                </a:solidFill>
                <a:effectLst/>
                <a:latin typeface="Arial" charset="0"/>
              </a:endParaRPr>
            </a:p>
          </p:txBody>
        </p:sp>
        <p:cxnSp>
          <p:nvCxnSpPr>
            <p:cNvPr id="9" name="Straight Connector 8"/>
            <p:cNvCxnSpPr/>
            <p:nvPr/>
          </p:nvCxnSpPr>
          <p:spPr bwMode="auto">
            <a:xfrm flipV="1">
              <a:off x="3599865" y="1647825"/>
              <a:ext cx="1253123" cy="2320925"/>
            </a:xfrm>
            <a:prstGeom prst="line">
              <a:avLst/>
            </a:prstGeom>
            <a:solidFill>
              <a:srgbClr val="E5E7F2"/>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3599865" y="4076750"/>
              <a:ext cx="1243598" cy="457150"/>
            </a:xfrm>
            <a:prstGeom prst="line">
              <a:avLst/>
            </a:prstGeom>
            <a:solidFill>
              <a:srgbClr val="E5E7F2"/>
            </a:solidFill>
            <a:ln w="28575"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err="1" smtClean="0"/>
              <a:t>Nieuwe</a:t>
            </a:r>
            <a:r>
              <a:rPr lang="en-GB" dirty="0" smtClean="0"/>
              <a:t> </a:t>
            </a:r>
            <a:r>
              <a:rPr lang="en-GB" dirty="0" err="1" smtClean="0"/>
              <a:t>ontwikkelingen</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err="1" smtClean="0"/>
              <a:t>Phylogenetische</a:t>
            </a:r>
            <a:r>
              <a:rPr lang="en-GB" sz="1800" dirty="0" smtClean="0"/>
              <a:t> </a:t>
            </a:r>
            <a:r>
              <a:rPr lang="en-GB" sz="1800" dirty="0" err="1" smtClean="0"/>
              <a:t>diversiteit</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0" descr="PhylomaticBorneoGenusDated.jpg"/>
          <p:cNvPicPr>
            <a:picLocks noChangeAspect="1"/>
          </p:cNvPicPr>
          <p:nvPr/>
        </p:nvPicPr>
        <p:blipFill>
          <a:blip r:embed="rId2" cstate="screen"/>
          <a:stretch>
            <a:fillRect/>
          </a:stretch>
        </p:blipFill>
        <p:spPr>
          <a:xfrm>
            <a:off x="609793" y="0"/>
            <a:ext cx="8534207" cy="6858000"/>
          </a:xfrm>
          <a:prstGeom prst="rect">
            <a:avLst/>
          </a:prstGeom>
        </p:spPr>
      </p:pic>
      <p:sp>
        <p:nvSpPr>
          <p:cNvPr id="12" name="TextBox 11"/>
          <p:cNvSpPr txBox="1"/>
          <p:nvPr/>
        </p:nvSpPr>
        <p:spPr>
          <a:xfrm>
            <a:off x="683460" y="116540"/>
            <a:ext cx="4824670" cy="646331"/>
          </a:xfrm>
          <a:prstGeom prst="rect">
            <a:avLst/>
          </a:prstGeom>
          <a:noFill/>
        </p:spPr>
        <p:txBody>
          <a:bodyPr wrap="square" rtlCol="0">
            <a:spAutoFit/>
          </a:bodyPr>
          <a:lstStyle/>
          <a:p>
            <a:r>
              <a:rPr lang="en-GB" dirty="0" smtClean="0"/>
              <a:t>Genus phylogeny for Borneo dated according </a:t>
            </a:r>
            <a:r>
              <a:rPr lang="en-GB" dirty="0" err="1" smtClean="0"/>
              <a:t>Wikström</a:t>
            </a:r>
            <a:r>
              <a:rPr lang="en-GB" dirty="0" smtClean="0"/>
              <a:t> </a:t>
            </a:r>
            <a:r>
              <a:rPr lang="en-GB" i="1" dirty="0" smtClean="0"/>
              <a:t>et al. </a:t>
            </a:r>
            <a:r>
              <a:rPr lang="en-GB" dirty="0" smtClean="0"/>
              <a:t>2001 (regional pool)</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9" descr="SD01.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932040" y="1412776"/>
            <a:ext cx="3960000" cy="4390531"/>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2" descr="E:\Projects\Phylodiversity of Borneo\sesPD_dated_Wikstrom_Borneo.jpg"/>
          <p:cNvPicPr>
            <a:picLocks noChangeAspect="1" noChangeArrowheads="1"/>
          </p:cNvPicPr>
          <p:nvPr/>
        </p:nvPicPr>
        <p:blipFill>
          <a:blip r:embed="rId4" cstate="screen"/>
          <a:srcRect/>
          <a:stretch>
            <a:fillRect/>
          </a:stretch>
        </p:blipFill>
        <p:spPr bwMode="auto">
          <a:xfrm>
            <a:off x="755576" y="1412776"/>
            <a:ext cx="3960000" cy="4412189"/>
          </a:xfrm>
          <a:prstGeom prst="rect">
            <a:avLst/>
          </a:prstGeom>
          <a:ln w="9525">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16632"/>
            <a:ext cx="7128792" cy="505520"/>
          </a:xfrm>
        </p:spPr>
        <p:txBody>
          <a:bodyPr/>
          <a:lstStyle/>
          <a:p>
            <a:r>
              <a:rPr lang="en-GB" dirty="0" smtClean="0"/>
              <a:t>SDMs – LGM hind-casts</a:t>
            </a:r>
            <a:endParaRPr lang="nl-NL" dirty="0"/>
          </a:p>
        </p:txBody>
      </p:sp>
      <p:pic>
        <p:nvPicPr>
          <p:cNvPr id="3074" name="Picture 2" descr="D:\Back2Future\ms\Refugia\Figs.refugia\Fig1.Sundaland.Study.Area.jpg"/>
          <p:cNvPicPr>
            <a:picLocks noChangeAspect="1" noChangeArrowheads="1"/>
          </p:cNvPicPr>
          <p:nvPr/>
        </p:nvPicPr>
        <p:blipFill>
          <a:blip r:embed="rId3" cstate="screen"/>
          <a:srcRect/>
          <a:stretch>
            <a:fillRect/>
          </a:stretch>
        </p:blipFill>
        <p:spPr bwMode="auto">
          <a:xfrm>
            <a:off x="1259632" y="764704"/>
            <a:ext cx="6771729" cy="5840683"/>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5122" name="Picture 2" descr="D:\Back2Future\ms\Refugia\Figs.refugia\Fig2.present.pfp.diversity.jpg"/>
          <p:cNvPicPr>
            <a:picLocks noChangeAspect="1" noChangeArrowheads="1"/>
          </p:cNvPicPr>
          <p:nvPr/>
        </p:nvPicPr>
        <p:blipFill>
          <a:blip r:embed="rId3" cstate="screen"/>
          <a:srcRect/>
          <a:stretch>
            <a:fillRect/>
          </a:stretch>
        </p:blipFill>
        <p:spPr bwMode="auto">
          <a:xfrm>
            <a:off x="540472" y="1564139"/>
            <a:ext cx="8280000" cy="359305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xmlns=""/>
              </a:ext>
            </a:extLst>
          </a:blip>
          <a:stretch>
            <a:fillRect/>
          </a:stretch>
        </p:blipFill>
        <p:spPr>
          <a:xfrm>
            <a:off x="237141" y="2060848"/>
            <a:ext cx="8669720" cy="2736304"/>
          </a:xfrm>
          <a:prstGeom prst="rect">
            <a:avLst/>
          </a:prstGeom>
        </p:spPr>
      </p:pic>
      <p:sp>
        <p:nvSpPr>
          <p:cNvPr id="4" name="TextBox 3"/>
          <p:cNvSpPr txBox="1"/>
          <p:nvPr/>
        </p:nvSpPr>
        <p:spPr>
          <a:xfrm>
            <a:off x="5868144" y="5013176"/>
            <a:ext cx="2952328" cy="369332"/>
          </a:xfrm>
          <a:prstGeom prst="rect">
            <a:avLst/>
          </a:prstGeom>
          <a:noFill/>
        </p:spPr>
        <p:txBody>
          <a:bodyPr wrap="square" rtlCol="0">
            <a:spAutoFit/>
          </a:bodyPr>
          <a:lstStyle/>
          <a:p>
            <a:pPr algn="r"/>
            <a:r>
              <a:rPr lang="en-GB" dirty="0" err="1" smtClean="0"/>
              <a:t>Raes</a:t>
            </a:r>
            <a:r>
              <a:rPr lang="en-GB" dirty="0" smtClean="0"/>
              <a:t> et al. 2014 PNAS</a:t>
            </a:r>
            <a:endParaRPr lang="en-GB"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3" name="Picture 2" descr="http://www.creativenaturephotography.net/forum/phpBB3_0_1/gallery/image.php?album_id=1&amp;image_id=5182"/>
          <p:cNvPicPr>
            <a:picLocks noChangeAspect="1" noChangeArrowheads="1"/>
          </p:cNvPicPr>
          <p:nvPr/>
        </p:nvPicPr>
        <p:blipFill>
          <a:blip r:embed="rId2" cstate="screen"/>
          <a:srcRect/>
          <a:stretch>
            <a:fillRect/>
          </a:stretch>
        </p:blipFill>
        <p:spPr bwMode="auto">
          <a:xfrm>
            <a:off x="3023320" y="0"/>
            <a:ext cx="6120680" cy="6882460"/>
          </a:xfrm>
          <a:prstGeom prst="rect">
            <a:avLst/>
          </a:prstGeom>
          <a:noFill/>
        </p:spPr>
      </p:pic>
      <p:sp>
        <p:nvSpPr>
          <p:cNvPr id="2" name="Title 1"/>
          <p:cNvSpPr>
            <a:spLocks noGrp="1"/>
          </p:cNvSpPr>
          <p:nvPr>
            <p:ph type="title"/>
          </p:nvPr>
        </p:nvSpPr>
        <p:spPr>
          <a:xfrm>
            <a:off x="3023320" y="3429000"/>
            <a:ext cx="6120680" cy="792088"/>
          </a:xfrm>
        </p:spPr>
        <p:txBody>
          <a:bodyPr/>
          <a:lstStyle/>
          <a:p>
            <a:pPr algn="ctr"/>
            <a:r>
              <a:rPr lang="en-US" dirty="0" smtClean="0"/>
              <a:t>Questions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401205"/>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 calcmode="lin" valueType="num">
                                      <p:cBhvr additive="base">
                                        <p:cTn id="7"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3"/>
          <p:cNvSpPr>
            <a:spLocks noChangeArrowheads="1"/>
          </p:cNvSpPr>
          <p:nvPr/>
        </p:nvSpPr>
        <p:spPr bwMode="auto">
          <a:xfrm>
            <a:off x="771369" y="1089341"/>
            <a:ext cx="6465888" cy="5727700"/>
          </a:xfrm>
          <a:prstGeom prst="rect">
            <a:avLst/>
          </a:prstGeom>
          <a:solidFill>
            <a:srgbClr val="FFFFFF"/>
          </a:solidFill>
          <a:ln w="28575" algn="ctr">
            <a:solidFill>
              <a:schemeClr val="tx1"/>
            </a:solidFill>
            <a:round/>
            <a:headEnd/>
            <a:tailEnd/>
          </a:ln>
        </p:spPr>
        <p:txBody>
          <a:bodyPr wrap="none" anchor="ctr"/>
          <a:lstStyle/>
          <a:p>
            <a:endParaRPr lang="en-GB"/>
          </a:p>
        </p:txBody>
      </p:sp>
      <p:sp>
        <p:nvSpPr>
          <p:cNvPr id="34820" name="Isosceles Triangle 35"/>
          <p:cNvSpPr>
            <a:spLocks noChangeArrowheads="1"/>
          </p:cNvSpPr>
          <p:nvPr/>
        </p:nvSpPr>
        <p:spPr bwMode="auto">
          <a:xfrm rot="10800000">
            <a:off x="746584" y="1088529"/>
            <a:ext cx="6494462" cy="5689600"/>
          </a:xfrm>
          <a:prstGeom prst="triangle">
            <a:avLst>
              <a:gd name="adj" fmla="val 167"/>
            </a:avLst>
          </a:prstGeom>
          <a:noFill/>
          <a:ln w="9525" algn="ctr">
            <a:solidFill>
              <a:schemeClr val="tx1"/>
            </a:solidFill>
            <a:round/>
            <a:headEnd/>
            <a:tailEnd/>
          </a:ln>
        </p:spPr>
        <p:txBody>
          <a:bodyPr wrap="none" anchor="ctr"/>
          <a:lstStyle/>
          <a:p>
            <a:endParaRPr lang="en-GB"/>
          </a:p>
        </p:txBody>
      </p:sp>
      <p:sp>
        <p:nvSpPr>
          <p:cNvPr id="34821" name="Isosceles Triangle 34"/>
          <p:cNvSpPr>
            <a:spLocks noChangeArrowheads="1"/>
          </p:cNvSpPr>
          <p:nvPr/>
        </p:nvSpPr>
        <p:spPr bwMode="auto">
          <a:xfrm>
            <a:off x="778776" y="1123659"/>
            <a:ext cx="6465887" cy="5689600"/>
          </a:xfrm>
          <a:prstGeom prst="triangle">
            <a:avLst>
              <a:gd name="adj" fmla="val 0"/>
            </a:avLst>
          </a:prstGeom>
          <a:blipFill dpi="0" rotWithShape="1">
            <a:blip r:embed="rId3" cstate="screen"/>
            <a:srcRect/>
            <a:stretch>
              <a:fillRect/>
            </a:stretch>
          </a:blipFill>
          <a:ln w="9525" algn="ctr">
            <a:solidFill>
              <a:schemeClr val="tx1"/>
            </a:solidFill>
            <a:round/>
            <a:headEnd/>
            <a:tailEnd/>
          </a:ln>
        </p:spPr>
        <p:txBody>
          <a:bodyPr wrap="none" anchor="ctr"/>
          <a:lstStyle/>
          <a:p>
            <a:endParaRPr lang="en-GB"/>
          </a:p>
        </p:txBody>
      </p:sp>
      <p:sp>
        <p:nvSpPr>
          <p:cNvPr id="3482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4837" name="TextBox 17"/>
          <p:cNvSpPr txBox="1">
            <a:spLocks noChangeArrowheads="1"/>
          </p:cNvSpPr>
          <p:nvPr/>
        </p:nvSpPr>
        <p:spPr bwMode="auto">
          <a:xfrm>
            <a:off x="755576" y="600869"/>
            <a:ext cx="8256662" cy="523875"/>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Biotic</a:t>
            </a:r>
          </a:p>
        </p:txBody>
      </p:sp>
      <p:sp>
        <p:nvSpPr>
          <p:cNvPr id="34838" name="TextBox 25"/>
          <p:cNvSpPr txBox="1">
            <a:spLocks noChangeArrowheads="1"/>
          </p:cNvSpPr>
          <p:nvPr/>
        </p:nvSpPr>
        <p:spPr bwMode="auto">
          <a:xfrm>
            <a:off x="7380312" y="3789040"/>
            <a:ext cx="1639888" cy="923330"/>
          </a:xfrm>
          <a:prstGeom prst="rect">
            <a:avLst/>
          </a:prstGeom>
          <a:noFill/>
          <a:ln w="38100">
            <a:solidFill>
              <a:srgbClr val="00FF00"/>
            </a:solidFill>
            <a:miter lim="800000"/>
            <a:headEnd/>
            <a:tailEnd/>
          </a:ln>
        </p:spPr>
        <p:txBody>
          <a:bodyPr>
            <a:spAutoFit/>
          </a:bodyPr>
          <a:lstStyle/>
          <a:p>
            <a:r>
              <a:rPr lang="en-GB" dirty="0"/>
              <a:t>Presence </a:t>
            </a:r>
            <a:r>
              <a:rPr lang="en-GB" dirty="0" smtClean="0"/>
              <a:t>pollinator and plant</a:t>
            </a:r>
            <a:endParaRPr lang="en-GB" dirty="0"/>
          </a:p>
        </p:txBody>
      </p:sp>
      <p:sp>
        <p:nvSpPr>
          <p:cNvPr id="34839" name="Rectangle 30"/>
          <p:cNvSpPr>
            <a:spLocks noChangeArrowheads="1"/>
          </p:cNvSpPr>
          <p:nvPr/>
        </p:nvSpPr>
        <p:spPr bwMode="auto">
          <a:xfrm>
            <a:off x="763588" y="1131888"/>
            <a:ext cx="6467475" cy="5726112"/>
          </a:xfrm>
          <a:prstGeom prst="rect">
            <a:avLst/>
          </a:prstGeom>
          <a:noFill/>
          <a:ln w="28575" algn="ctr">
            <a:noFill/>
            <a:round/>
            <a:headEnd/>
            <a:tailEnd/>
          </a:ln>
        </p:spPr>
        <p:txBody>
          <a:bodyPr wrap="none" anchor="ctr"/>
          <a:lstStyle/>
          <a:p>
            <a:endParaRPr lang="en-GB"/>
          </a:p>
        </p:txBody>
      </p:sp>
      <p:sp>
        <p:nvSpPr>
          <p:cNvPr id="34840" name="Oval 31"/>
          <p:cNvSpPr>
            <a:spLocks noChangeArrowheads="1"/>
          </p:cNvSpPr>
          <p:nvPr/>
        </p:nvSpPr>
        <p:spPr bwMode="auto">
          <a:xfrm>
            <a:off x="2555776" y="2564904"/>
            <a:ext cx="3544888" cy="3365500"/>
          </a:xfrm>
          <a:prstGeom prst="ellipse">
            <a:avLst/>
          </a:prstGeom>
          <a:blipFill dpi="0" rotWithShape="1">
            <a:blip r:embed="rId4" cstate="screen"/>
            <a:srcRect/>
            <a:stretch>
              <a:fillRect/>
            </a:stretch>
          </a:blipFill>
          <a:ln w="57150" algn="ctr">
            <a:solidFill>
              <a:srgbClr val="00FF00"/>
            </a:solidFill>
            <a:round/>
            <a:headEnd/>
            <a:tailEnd/>
          </a:ln>
        </p:spPr>
        <p:txBody>
          <a:bodyPr wrap="none" anchor="ctr"/>
          <a:lstStyle/>
          <a:p>
            <a:endParaRPr lang="en-GB"/>
          </a:p>
        </p:txBody>
      </p:sp>
      <p:sp>
        <p:nvSpPr>
          <p:cNvPr id="34842" name="Right Arrow 26"/>
          <p:cNvSpPr>
            <a:spLocks noChangeArrowheads="1"/>
          </p:cNvSpPr>
          <p:nvPr/>
        </p:nvSpPr>
        <p:spPr bwMode="auto">
          <a:xfrm rot="10800000">
            <a:off x="6084168" y="414908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4843" name="Rectangle 36"/>
          <p:cNvSpPr>
            <a:spLocks noChangeArrowheads="1"/>
          </p:cNvSpPr>
          <p:nvPr/>
        </p:nvSpPr>
        <p:spPr bwMode="auto">
          <a:xfrm>
            <a:off x="4499992" y="1196752"/>
            <a:ext cx="2661667" cy="1224136"/>
          </a:xfrm>
          <a:prstGeom prst="rect">
            <a:avLst/>
          </a:prstGeom>
          <a:blipFill dpi="0" rotWithShape="1">
            <a:blip r:embed="rId5" cstate="screen"/>
            <a:srcRect/>
            <a:stretch>
              <a:fillRect/>
            </a:stretch>
          </a:blipFill>
          <a:ln w="9525" algn="ctr">
            <a:noFill/>
            <a:round/>
            <a:headEnd/>
            <a:tailEnd/>
          </a:ln>
        </p:spPr>
        <p:txBody>
          <a:bodyPr wrap="none" anchor="ctr"/>
          <a:lstStyle/>
          <a:p>
            <a:endParaRPr lang="en-GB"/>
          </a:p>
        </p:txBody>
      </p:sp>
      <p:sp>
        <p:nvSpPr>
          <p:cNvPr id="33" name="TextBox 32"/>
          <p:cNvSpPr txBox="1"/>
          <p:nvPr/>
        </p:nvSpPr>
        <p:spPr>
          <a:xfrm>
            <a:off x="3779912" y="1988840"/>
            <a:ext cx="1093509" cy="430887"/>
          </a:xfrm>
          <a:prstGeom prst="rect">
            <a:avLst/>
          </a:prstGeom>
          <a:noFill/>
        </p:spPr>
        <p:txBody>
          <a:bodyPr>
            <a:spAutoFit/>
          </a:bodyPr>
          <a:lstStyle/>
          <a:p>
            <a:pPr>
              <a:defRPr/>
            </a:pPr>
            <a:r>
              <a:rPr lang="en-GB" sz="2200" b="1" dirty="0">
                <a:ln>
                  <a:solidFill>
                    <a:schemeClr val="tx1"/>
                  </a:solidFill>
                </a:ln>
                <a:solidFill>
                  <a:srgbClr val="F3F3F3"/>
                </a:solidFill>
              </a:rPr>
              <a:t>Biotic</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832092"/>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a:p>
            <a:pPr marL="971550" lvl="1" indent="-514350" algn="l">
              <a:buFont typeface="Arial" charset="0"/>
              <a:buAutoNum type="arabicPeriod"/>
            </a:pPr>
            <a:r>
              <a:rPr lang="en-GB" sz="2800" dirty="0" smtClean="0">
                <a:solidFill>
                  <a:srgbClr val="E3004A"/>
                </a:solidFill>
                <a:latin typeface="Calibri" pitchFamily="34" charset="0"/>
              </a:rPr>
              <a:t>Accessibility</a:t>
            </a:r>
            <a:r>
              <a:rPr lang="en-GB" sz="2800" dirty="0">
                <a:latin typeface="Calibri" pitchFamily="34" charset="0"/>
              </a:rPr>
              <a:t>, i.e. within dispersal capabilities.</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 calcmode="lin" valueType="num">
                                      <p:cBhvr additive="base">
                                        <p:cTn id="7" dur="1000" fill="hold"/>
                                        <p:tgtEl>
                                          <p:spTgt spid="18">
                                            <p:txEl>
                                              <p:pRg st="5" end="5"/>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5858" name="TextBox 17"/>
          <p:cNvSpPr txBox="1">
            <a:spLocks noChangeArrowheads="1"/>
          </p:cNvSpPr>
          <p:nvPr/>
        </p:nvSpPr>
        <p:spPr bwMode="auto">
          <a:xfrm>
            <a:off x="735013" y="555625"/>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Accessibility</a:t>
            </a:r>
          </a:p>
        </p:txBody>
      </p:sp>
      <p:sp>
        <p:nvSpPr>
          <p:cNvPr id="31" name="Rectangle 30"/>
          <p:cNvSpPr/>
          <p:nvPr/>
        </p:nvSpPr>
        <p:spPr bwMode="auto">
          <a:xfrm>
            <a:off x="763588" y="1131888"/>
            <a:ext cx="6467475" cy="5726112"/>
          </a:xfrm>
          <a:prstGeom prst="rect">
            <a:avLst/>
          </a:prstGeom>
          <a:noFill/>
          <a:ln w="38100" cap="flat" cmpd="sng" algn="ctr">
            <a:solidFill>
              <a:schemeClr val="tx1"/>
            </a:solidFill>
            <a:prstDash val="solid"/>
            <a:round/>
            <a:headEnd type="none" w="med" len="med"/>
            <a:tailEnd type="none" w="med" len="med"/>
          </a:ln>
          <a:effectLst/>
        </p:spPr>
        <p:txBody>
          <a:bodyPr wrap="none" anchor="ctr"/>
          <a:lstStyle/>
          <a:p>
            <a:pPr>
              <a:defRPr/>
            </a:pPr>
            <a:endParaRPr lang="en-GB">
              <a:ln>
                <a:solidFill>
                  <a:schemeClr val="tx1"/>
                </a:solidFill>
              </a:ln>
            </a:endParaRPr>
          </a:p>
        </p:txBody>
      </p:sp>
      <p:sp>
        <p:nvSpPr>
          <p:cNvPr id="35860" name="Rectangle 31"/>
          <p:cNvSpPr>
            <a:spLocks noChangeArrowheads="1"/>
          </p:cNvSpPr>
          <p:nvPr/>
        </p:nvSpPr>
        <p:spPr bwMode="auto">
          <a:xfrm>
            <a:off x="611880" y="1122363"/>
            <a:ext cx="2880000"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1" name="Rectangle 32"/>
          <p:cNvSpPr>
            <a:spLocks noChangeArrowheads="1"/>
          </p:cNvSpPr>
          <p:nvPr/>
        </p:nvSpPr>
        <p:spPr bwMode="auto">
          <a:xfrm>
            <a:off x="6012160" y="1122363"/>
            <a:ext cx="2880000"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2" name="Rectangle 33"/>
          <p:cNvSpPr>
            <a:spLocks noChangeArrowheads="1"/>
          </p:cNvSpPr>
          <p:nvPr/>
        </p:nvSpPr>
        <p:spPr bwMode="auto">
          <a:xfrm>
            <a:off x="3495972" y="1122363"/>
            <a:ext cx="2516188" cy="5735637"/>
          </a:xfrm>
          <a:prstGeom prst="rect">
            <a:avLst/>
          </a:prstGeom>
          <a:blipFill dpi="0" rotWithShape="1">
            <a:blip r:embed="rId4" cstate="screen">
              <a:extLst>
                <a:ext uri="{28A0092B-C50C-407E-A947-70E740481C1C}">
                  <a14:useLocalDpi xmlns:a14="http://schemas.microsoft.com/office/drawing/2010/main" xmlns=""/>
                </a:ext>
              </a:extLst>
            </a:blip>
            <a:srcRect/>
            <a:stretch>
              <a:fillRect/>
            </a:stretch>
          </a:blipFill>
          <a:ln w="38100" algn="ctr">
            <a:solidFill>
              <a:schemeClr val="tx1"/>
            </a:solidFill>
            <a:round/>
            <a:headEnd/>
            <a:tailEnd/>
          </a:ln>
        </p:spPr>
        <p:txBody>
          <a:bodyPr wrap="none" anchor="ctr"/>
          <a:lstStyle/>
          <a:p>
            <a:endParaRPr lang="en-GB"/>
          </a:p>
        </p:txBody>
      </p:sp>
      <p:sp>
        <p:nvSpPr>
          <p:cNvPr id="35" name="TextBox 34"/>
          <p:cNvSpPr txBox="1"/>
          <p:nvPr/>
        </p:nvSpPr>
        <p:spPr>
          <a:xfrm>
            <a:off x="3684532" y="1527142"/>
            <a:ext cx="2111604" cy="461665"/>
          </a:xfrm>
          <a:prstGeom prst="rect">
            <a:avLst/>
          </a:prstGeom>
          <a:noFill/>
        </p:spPr>
        <p:txBody>
          <a:bodyPr>
            <a:spAutoFit/>
          </a:bodyPr>
          <a:lstStyle/>
          <a:p>
            <a:pPr algn="ctr">
              <a:defRPr/>
            </a:pPr>
            <a:r>
              <a:rPr lang="en-GB" sz="2400" b="1" dirty="0">
                <a:ln>
                  <a:solidFill>
                    <a:schemeClr val="tx1"/>
                  </a:solidFill>
                </a:ln>
                <a:solidFill>
                  <a:srgbClr val="FFFFFF"/>
                </a:solidFill>
                <a:latin typeface="Calibri" pitchFamily="34" charset="0"/>
              </a:rPr>
              <a:t>Accessibility</a:t>
            </a:r>
          </a:p>
        </p:txBody>
      </p:sp>
      <p:sp>
        <p:nvSpPr>
          <p:cNvPr id="35864" name="Oval 35"/>
          <p:cNvSpPr>
            <a:spLocks noChangeArrowheads="1"/>
          </p:cNvSpPr>
          <p:nvPr/>
        </p:nvSpPr>
        <p:spPr bwMode="auto">
          <a:xfrm>
            <a:off x="1139974" y="3214688"/>
            <a:ext cx="1847850" cy="1828800"/>
          </a:xfrm>
          <a:prstGeom prst="ellipse">
            <a:avLst/>
          </a:prstGeom>
          <a:blipFill dpi="0" rotWithShape="1">
            <a:blip r:embed="rId5" cstate="screen"/>
            <a:srcRect/>
            <a:stretch>
              <a:fillRect/>
            </a:stretch>
          </a:blipFill>
          <a:ln w="9525" algn="ctr">
            <a:noFill/>
            <a:round/>
            <a:headEnd/>
            <a:tailEnd/>
          </a:ln>
        </p:spPr>
        <p:txBody>
          <a:bodyPr wrap="none" anchor="ctr"/>
          <a:lstStyle/>
          <a:p>
            <a:endParaRPr lang="en-GB"/>
          </a:p>
        </p:txBody>
      </p:sp>
      <p:cxnSp>
        <p:nvCxnSpPr>
          <p:cNvPr id="35865" name="Curved Connector 39"/>
          <p:cNvCxnSpPr>
            <a:cxnSpLocks noChangeShapeType="1"/>
          </p:cNvCxnSpPr>
          <p:nvPr/>
        </p:nvCxnSpPr>
        <p:spPr bwMode="auto">
          <a:xfrm rot="5400000" flipH="1" flipV="1">
            <a:off x="2557065" y="2494185"/>
            <a:ext cx="792163" cy="933450"/>
          </a:xfrm>
          <a:prstGeom prst="curvedConnector2">
            <a:avLst/>
          </a:prstGeom>
          <a:noFill/>
          <a:ln w="76200" algn="ctr">
            <a:solidFill>
              <a:srgbClr val="FF0000"/>
            </a:solidFill>
            <a:round/>
            <a:headEnd/>
            <a:tailEnd type="arrow" w="med" len="med"/>
          </a:ln>
        </p:spPr>
      </p:cxnSp>
      <p:cxnSp>
        <p:nvCxnSpPr>
          <p:cNvPr id="35866" name="Straight Connector 46"/>
          <p:cNvCxnSpPr>
            <a:cxnSpLocks noChangeShapeType="1"/>
          </p:cNvCxnSpPr>
          <p:nvPr/>
        </p:nvCxnSpPr>
        <p:spPr bwMode="auto">
          <a:xfrm>
            <a:off x="2752725" y="1112838"/>
            <a:ext cx="914400" cy="914400"/>
          </a:xfrm>
          <a:prstGeom prst="line">
            <a:avLst/>
          </a:prstGeom>
          <a:noFill/>
          <a:ln w="9525" algn="ctr">
            <a:noFill/>
            <a:round/>
            <a:headEnd/>
            <a:tailEnd/>
          </a:ln>
        </p:spPr>
      </p:cxnSp>
      <p:cxnSp>
        <p:nvCxnSpPr>
          <p:cNvPr id="35867" name="Straight Connector 48"/>
          <p:cNvCxnSpPr>
            <a:cxnSpLocks noChangeShapeType="1"/>
          </p:cNvCxnSpPr>
          <p:nvPr/>
        </p:nvCxnSpPr>
        <p:spPr bwMode="auto">
          <a:xfrm rot="5400000">
            <a:off x="617711" y="3975894"/>
            <a:ext cx="5746750" cy="1587"/>
          </a:xfrm>
          <a:prstGeom prst="line">
            <a:avLst/>
          </a:prstGeom>
          <a:noFill/>
          <a:ln w="127000" algn="ctr">
            <a:solidFill>
              <a:srgbClr val="FF0000"/>
            </a:solidFill>
            <a:round/>
            <a:headEnd/>
            <a:tailEn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6882" name="TextBox 17"/>
          <p:cNvSpPr txBox="1">
            <a:spLocks noChangeArrowheads="1"/>
          </p:cNvSpPr>
          <p:nvPr/>
        </p:nvSpPr>
        <p:spPr bwMode="auto">
          <a:xfrm>
            <a:off x="735013" y="692696"/>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p:txBody>
      </p:sp>
      <p:pic>
        <p:nvPicPr>
          <p:cNvPr id="36883"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763588" y="1131888"/>
            <a:ext cx="6454775" cy="5726112"/>
          </a:xfrm>
          <a:prstGeom prst="rect">
            <a:avLst/>
          </a:prstGeom>
          <a:noFill/>
          <a:ln w="9525" algn="ctr">
            <a:noFill/>
            <a:miter lim="800000"/>
            <a:headEnd/>
            <a:tailEnd/>
          </a:ln>
        </p:spPr>
      </p:pic>
      <p:sp>
        <p:nvSpPr>
          <p:cNvPr id="36884" name="TextBox 19"/>
          <p:cNvSpPr txBox="1">
            <a:spLocks noChangeArrowheads="1"/>
          </p:cNvSpPr>
          <p:nvPr/>
        </p:nvSpPr>
        <p:spPr bwMode="auto">
          <a:xfrm>
            <a:off x="5562600" y="1385888"/>
            <a:ext cx="3449638" cy="369887"/>
          </a:xfrm>
          <a:prstGeom prst="rect">
            <a:avLst/>
          </a:prstGeom>
          <a:noFill/>
          <a:ln w="38100">
            <a:solidFill>
              <a:srgbClr val="FF0000"/>
            </a:solidFill>
            <a:miter lim="800000"/>
            <a:headEnd/>
            <a:tailEnd/>
          </a:ln>
        </p:spPr>
        <p:txBody>
          <a:bodyPr>
            <a:spAutoFit/>
          </a:bodyPr>
          <a:lstStyle/>
          <a:p>
            <a:r>
              <a:rPr lang="en-GB"/>
              <a:t>Temperature, precipitation, etc.</a:t>
            </a:r>
          </a:p>
        </p:txBody>
      </p:sp>
      <p:sp>
        <p:nvSpPr>
          <p:cNvPr id="36885" name="Right Arrow 24"/>
          <p:cNvSpPr>
            <a:spLocks noChangeArrowheads="1"/>
          </p:cNvSpPr>
          <p:nvPr/>
        </p:nvSpPr>
        <p:spPr bwMode="auto">
          <a:xfrm rot="7997287">
            <a:off x="4838700" y="1966913"/>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
        <p:nvSpPr>
          <p:cNvPr id="36886" name="TextBox 25"/>
          <p:cNvSpPr txBox="1">
            <a:spLocks noChangeArrowheads="1"/>
          </p:cNvSpPr>
          <p:nvPr/>
        </p:nvSpPr>
        <p:spPr bwMode="auto">
          <a:xfrm>
            <a:off x="7391400" y="4514850"/>
            <a:ext cx="1639888" cy="1477963"/>
          </a:xfrm>
          <a:prstGeom prst="rect">
            <a:avLst/>
          </a:prstGeom>
          <a:noFill/>
          <a:ln w="38100">
            <a:solidFill>
              <a:srgbClr val="00FF00"/>
            </a:solidFill>
            <a:miter lim="800000"/>
            <a:headEnd/>
            <a:tailEnd/>
          </a:ln>
        </p:spPr>
        <p:txBody>
          <a:bodyPr>
            <a:spAutoFit/>
          </a:bodyPr>
          <a:lstStyle/>
          <a:p>
            <a:r>
              <a:rPr lang="en-GB"/>
              <a:t>Presence pollinators, Absence competitors, etc.</a:t>
            </a:r>
          </a:p>
        </p:txBody>
      </p:sp>
      <p:sp>
        <p:nvSpPr>
          <p:cNvPr id="36887" name="Right Arrow 26"/>
          <p:cNvSpPr>
            <a:spLocks noChangeArrowheads="1"/>
          </p:cNvSpPr>
          <p:nvPr/>
        </p:nvSpPr>
        <p:spPr bwMode="auto">
          <a:xfrm rot="10800000">
            <a:off x="6051550" y="515620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6888" name="Rectangle 27"/>
          <p:cNvSpPr>
            <a:spLocks noChangeArrowheads="1"/>
          </p:cNvSpPr>
          <p:nvPr/>
        </p:nvSpPr>
        <p:spPr bwMode="auto">
          <a:xfrm>
            <a:off x="1527175" y="5137150"/>
            <a:ext cx="1838325" cy="603250"/>
          </a:xfrm>
          <a:prstGeom prst="rect">
            <a:avLst/>
          </a:prstGeom>
          <a:noFill/>
          <a:ln w="38100" algn="ctr">
            <a:solidFill>
              <a:srgbClr val="FF33CC"/>
            </a:solidFill>
            <a:round/>
            <a:headEnd/>
            <a:tailEnd/>
          </a:ln>
        </p:spPr>
        <p:txBody>
          <a:bodyPr wrap="none" anchor="ctr"/>
          <a:lstStyle/>
          <a:p>
            <a:endParaRPr lang="en-GB"/>
          </a:p>
        </p:txBody>
      </p:sp>
      <p:sp>
        <p:nvSpPr>
          <p:cNvPr id="36889" name="Oval 28"/>
          <p:cNvSpPr>
            <a:spLocks noChangeArrowheads="1"/>
          </p:cNvSpPr>
          <p:nvPr/>
        </p:nvSpPr>
        <p:spPr bwMode="auto">
          <a:xfrm rot="-1700352">
            <a:off x="3343275" y="3441700"/>
            <a:ext cx="2260600" cy="1020763"/>
          </a:xfrm>
          <a:prstGeom prst="ellipse">
            <a:avLst/>
          </a:prstGeom>
          <a:solidFill>
            <a:srgbClr val="3333FF"/>
          </a:solidFill>
          <a:ln w="9525" algn="ctr">
            <a:noFill/>
            <a:round/>
            <a:headEnd/>
            <a:tailEnd/>
          </a:ln>
        </p:spPr>
        <p:txBody>
          <a:bodyPr wrap="none" anchor="ctr"/>
          <a:lstStyle/>
          <a:p>
            <a:endParaRPr lang="en-GB"/>
          </a:p>
        </p:txBody>
      </p:sp>
      <p:sp>
        <p:nvSpPr>
          <p:cNvPr id="30" name="TextBox 29"/>
          <p:cNvSpPr txBox="1"/>
          <p:nvPr/>
        </p:nvSpPr>
        <p:spPr>
          <a:xfrm rot="19892890">
            <a:off x="3481343" y="3527912"/>
            <a:ext cx="2020484" cy="830997"/>
          </a:xfrm>
          <a:prstGeom prst="rect">
            <a:avLst/>
          </a:prstGeom>
          <a:noFill/>
        </p:spPr>
        <p:txBody>
          <a:bodyPr>
            <a:spAutoFit/>
          </a:bodyPr>
          <a:lstStyle/>
          <a:p>
            <a:pPr>
              <a:defRPr/>
            </a:pPr>
            <a:r>
              <a:rPr lang="en-GB" sz="2400" dirty="0">
                <a:ln w="12700">
                  <a:solidFill>
                    <a:schemeClr val="tx1"/>
                  </a:solidFill>
                </a:ln>
                <a:solidFill>
                  <a:srgbClr val="FFFFFF"/>
                </a:solidFill>
              </a:rPr>
              <a:t>Realized Niche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7906" name="TextBox 17"/>
          <p:cNvSpPr txBox="1">
            <a:spLocks noChangeArrowheads="1"/>
          </p:cNvSpPr>
          <p:nvPr/>
        </p:nvSpPr>
        <p:spPr bwMode="auto">
          <a:xfrm>
            <a:off x="735013" y="836711"/>
            <a:ext cx="8277225" cy="2246769"/>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a:p>
            <a:pPr marL="263525" indent="-263525" algn="l">
              <a:buFont typeface="Arial" charset="0"/>
              <a:buChar char="•"/>
            </a:pPr>
            <a:endParaRPr lang="en-GB" sz="2800" dirty="0">
              <a:latin typeface="Calibri" pitchFamily="34" charset="0"/>
            </a:endParaRPr>
          </a:p>
          <a:p>
            <a:pPr marL="631825" lvl="1" indent="-368300" algn="l">
              <a:buFont typeface="Arial" charset="0"/>
              <a:buChar char="•"/>
            </a:pPr>
            <a:r>
              <a:rPr lang="en-GB" sz="2800" dirty="0">
                <a:solidFill>
                  <a:srgbClr val="33CC33"/>
                </a:solidFill>
                <a:latin typeface="Calibri" pitchFamily="34" charset="0"/>
              </a:rPr>
              <a:t>A = </a:t>
            </a:r>
            <a:r>
              <a:rPr lang="en-GB" sz="2800" dirty="0" err="1">
                <a:solidFill>
                  <a:srgbClr val="33CC33"/>
                </a:solidFill>
                <a:latin typeface="Calibri" pitchFamily="34" charset="0"/>
              </a:rPr>
              <a:t>Abiotic</a:t>
            </a:r>
            <a:endParaRPr lang="en-GB" sz="2800" dirty="0">
              <a:solidFill>
                <a:srgbClr val="33CC33"/>
              </a:solidFill>
              <a:latin typeface="Calibri" pitchFamily="34" charset="0"/>
            </a:endParaRPr>
          </a:p>
          <a:p>
            <a:pPr marL="631825" lvl="1" indent="-368300" algn="l">
              <a:buFont typeface="Arial" charset="0"/>
              <a:buChar char="•"/>
            </a:pPr>
            <a:r>
              <a:rPr lang="en-GB" sz="2800" dirty="0">
                <a:solidFill>
                  <a:srgbClr val="3333FF"/>
                </a:solidFill>
                <a:latin typeface="Calibri" pitchFamily="34" charset="0"/>
              </a:rPr>
              <a:t>B = Biotic</a:t>
            </a:r>
          </a:p>
          <a:p>
            <a:pPr marL="631825" lvl="1" indent="-368300" algn="l">
              <a:buFont typeface="Arial" charset="0"/>
              <a:buChar char="•"/>
            </a:pPr>
            <a:r>
              <a:rPr lang="en-GB" sz="2800" dirty="0">
                <a:solidFill>
                  <a:srgbClr val="FF0000"/>
                </a:solidFill>
                <a:latin typeface="Calibri" pitchFamily="34" charset="0"/>
              </a:rPr>
              <a:t>M = Accessibility</a:t>
            </a:r>
          </a:p>
        </p:txBody>
      </p:sp>
      <p:pic>
        <p:nvPicPr>
          <p:cNvPr id="21" name="Picture 2"/>
          <p:cNvPicPr>
            <a:picLocks noChangeAspect="1" noChangeArrowheads="1"/>
          </p:cNvPicPr>
          <p:nvPr/>
        </p:nvPicPr>
        <p:blipFill>
          <a:blip r:embed="rId3" cstate="screen"/>
          <a:srcRect/>
          <a:stretch>
            <a:fillRect/>
          </a:stretch>
        </p:blipFill>
        <p:spPr bwMode="auto">
          <a:xfrm>
            <a:off x="1476456" y="3284984"/>
            <a:ext cx="7200000" cy="3150242"/>
          </a:xfrm>
          <a:prstGeom prst="rect">
            <a:avLst/>
          </a:prstGeom>
          <a:noFill/>
          <a:ln w="9525" algn="ctr">
            <a:solidFill>
              <a:schemeClr val="tx1"/>
            </a:solidFill>
            <a:miter lim="800000"/>
            <a:headEnd/>
            <a:tailEnd/>
          </a:ln>
        </p:spPr>
      </p:pic>
      <p:sp>
        <p:nvSpPr>
          <p:cNvPr id="22" name="TextBox 21"/>
          <p:cNvSpPr txBox="1"/>
          <p:nvPr/>
        </p:nvSpPr>
        <p:spPr>
          <a:xfrm>
            <a:off x="4754618" y="6577607"/>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611560" y="1124744"/>
            <a:ext cx="8277225" cy="1200329"/>
          </a:xfrm>
          <a:prstGeom prst="rect">
            <a:avLst/>
          </a:prstGeom>
          <a:noFill/>
          <a:ln w="9525">
            <a:noFill/>
            <a:miter lim="800000"/>
            <a:headEnd/>
            <a:tailEnd/>
          </a:ln>
        </p:spPr>
        <p:txBody>
          <a:bodyPr>
            <a:spAutoFit/>
          </a:bodyPr>
          <a:lstStyle/>
          <a:p>
            <a:pPr algn="l"/>
            <a:r>
              <a:rPr lang="en-GB" sz="2400" dirty="0" smtClean="0">
                <a:latin typeface="Calibri" pitchFamily="34" charset="0"/>
              </a:rPr>
              <a:t>SDMs </a:t>
            </a:r>
            <a:r>
              <a:rPr lang="en-GB" sz="2400" dirty="0">
                <a:latin typeface="Calibri" pitchFamily="34" charset="0"/>
              </a:rPr>
              <a:t>attempt to predict the potential ‘abiotic’ distribution of species by interpolating identified </a:t>
            </a:r>
            <a:r>
              <a:rPr lang="en-GB" sz="2400" dirty="0">
                <a:solidFill>
                  <a:srgbClr val="E3004A"/>
                </a:solidFill>
                <a:latin typeface="Calibri" pitchFamily="34" charset="0"/>
              </a:rPr>
              <a:t>relationships</a:t>
            </a:r>
            <a:r>
              <a:rPr lang="en-GB" sz="2400" dirty="0">
                <a:latin typeface="Calibri" pitchFamily="34" charset="0"/>
              </a:rPr>
              <a:t> between species </a:t>
            </a:r>
            <a:r>
              <a:rPr lang="en-GB" sz="2400" dirty="0">
                <a:solidFill>
                  <a:srgbClr val="E3004A"/>
                </a:solidFill>
                <a:latin typeface="Calibri" pitchFamily="34" charset="0"/>
              </a:rPr>
              <a:t>presence records </a:t>
            </a:r>
            <a:r>
              <a:rPr lang="en-GB" sz="2400" dirty="0">
                <a:latin typeface="Calibri" pitchFamily="34" charset="0"/>
              </a:rPr>
              <a:t>and ‘</a:t>
            </a:r>
            <a:r>
              <a:rPr lang="en-GB" sz="2400" dirty="0">
                <a:solidFill>
                  <a:srgbClr val="E3004A"/>
                </a:solidFill>
                <a:latin typeface="Calibri" pitchFamily="34" charset="0"/>
              </a:rPr>
              <a:t>abiotic</a:t>
            </a:r>
            <a:r>
              <a:rPr lang="en-GB" sz="2400" dirty="0">
                <a:latin typeface="Calibri" pitchFamily="34" charset="0"/>
              </a:rPr>
              <a:t>’</a:t>
            </a:r>
            <a:r>
              <a:rPr lang="en-GB" sz="2400" dirty="0">
                <a:solidFill>
                  <a:srgbClr val="FF0000"/>
                </a:solidFill>
                <a:latin typeface="Calibri" pitchFamily="34" charset="0"/>
              </a:rPr>
              <a:t> </a:t>
            </a:r>
            <a:r>
              <a:rPr lang="en-GB" sz="2400" dirty="0">
                <a:solidFill>
                  <a:srgbClr val="E3004A"/>
                </a:solidFill>
                <a:latin typeface="Calibri" pitchFamily="34" charset="0"/>
              </a:rPr>
              <a:t>predictors</a:t>
            </a:r>
            <a:r>
              <a:rPr lang="en-GB" sz="2400" dirty="0">
                <a:latin typeface="Calibri" pitchFamily="34" charset="0"/>
              </a:rPr>
              <a:t> </a:t>
            </a:r>
          </a:p>
        </p:txBody>
      </p:sp>
      <p:pic>
        <p:nvPicPr>
          <p:cNvPr id="19" name="Picture 2"/>
          <p:cNvPicPr>
            <a:picLocks noChangeAspect="1" noChangeArrowheads="1"/>
          </p:cNvPicPr>
          <p:nvPr/>
        </p:nvPicPr>
        <p:blipFill>
          <a:blip r:embed="rId3" cstate="screen"/>
          <a:srcRect/>
          <a:stretch>
            <a:fillRect/>
          </a:stretch>
        </p:blipFill>
        <p:spPr bwMode="auto">
          <a:xfrm>
            <a:off x="2555776" y="2708920"/>
            <a:ext cx="4491037" cy="3751263"/>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858000"/>
          </a:xfrm>
          <a:prstGeom prst="rect">
            <a:avLst/>
          </a:prstGeom>
          <a:noFill/>
        </p:spPr>
      </p:pic>
      <p:sp>
        <p:nvSpPr>
          <p:cNvPr id="5" name="TextBox 4"/>
          <p:cNvSpPr txBox="1"/>
          <p:nvPr/>
        </p:nvSpPr>
        <p:spPr>
          <a:xfrm>
            <a:off x="611560" y="260648"/>
            <a:ext cx="8532440" cy="923330"/>
          </a:xfrm>
          <a:prstGeom prst="rect">
            <a:avLst/>
          </a:prstGeom>
          <a:noFill/>
        </p:spPr>
        <p:txBody>
          <a:bodyPr wrap="square" rtlCol="0">
            <a:spAutoFit/>
          </a:bodyPr>
          <a:lstStyle/>
          <a:p>
            <a:pPr algn="ctr"/>
            <a:r>
              <a:rPr lang="en-GB" sz="5400" dirty="0" smtClean="0">
                <a:solidFill>
                  <a:srgbClr val="E3004A"/>
                </a:solidFill>
              </a:rPr>
              <a:t>How do they do it?</a:t>
            </a:r>
            <a:endParaRPr lang="en-GB" sz="5400" dirty="0">
              <a:solidFill>
                <a:srgbClr val="E3004A"/>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t>- BRAHMS collection databases,</a:t>
            </a:r>
            <a:br>
              <a:rPr lang="en-GB" dirty="0" smtClean="0"/>
            </a:br>
            <a:r>
              <a:rPr lang="en-GB" dirty="0" smtClean="0"/>
              <a:t>- GBIF,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E3004A"/>
                </a:solidFill>
              </a:rPr>
              <a:t>Outline</a:t>
            </a:r>
            <a:endParaRPr lang="nl-NL" dirty="0">
              <a:solidFill>
                <a:srgbClr val="E3004A"/>
              </a:solidFill>
            </a:endParaRPr>
          </a:p>
        </p:txBody>
      </p:sp>
      <p:sp>
        <p:nvSpPr>
          <p:cNvPr id="3" name="Content Placeholder 2"/>
          <p:cNvSpPr>
            <a:spLocks noGrp="1"/>
          </p:cNvSpPr>
          <p:nvPr>
            <p:ph idx="1"/>
          </p:nvPr>
        </p:nvSpPr>
        <p:spPr>
          <a:xfrm>
            <a:off x="755576" y="1340768"/>
            <a:ext cx="7762040" cy="1917000"/>
          </a:xfrm>
        </p:spPr>
        <p:txBody>
          <a:bodyPr/>
          <a:lstStyle/>
          <a:p>
            <a:pPr>
              <a:buFont typeface="Arial" pitchFamily="34" charset="0"/>
              <a:buChar char="•"/>
            </a:pPr>
            <a:r>
              <a:rPr lang="en-GB" dirty="0" smtClean="0"/>
              <a:t>What are species distribution models (SDMs)?</a:t>
            </a:r>
          </a:p>
          <a:p>
            <a:pPr>
              <a:buFont typeface="Arial" pitchFamily="34" charset="0"/>
              <a:buChar char="•"/>
            </a:pPr>
            <a:r>
              <a:rPr lang="en-GB" dirty="0" smtClean="0"/>
              <a:t>SDMs, how do they do it?</a:t>
            </a:r>
          </a:p>
          <a:p>
            <a:pPr>
              <a:buFont typeface="Arial" pitchFamily="34" charset="0"/>
              <a:buChar char="•"/>
            </a:pPr>
            <a:r>
              <a:rPr lang="en-GB" dirty="0" smtClean="0"/>
              <a:t>Statistical testing with a null-model.</a:t>
            </a:r>
          </a:p>
          <a:p>
            <a:pPr>
              <a:buFont typeface="Arial" pitchFamily="34" charset="0"/>
              <a:buChar char="•"/>
            </a:pPr>
            <a:r>
              <a:rPr lang="en-GB" dirty="0" smtClean="0"/>
              <a:t>SDM applications.</a:t>
            </a:r>
            <a:endParaRPr lang="en-GB" dirty="0"/>
          </a:p>
        </p:txBody>
      </p:sp>
      <p:pic>
        <p:nvPicPr>
          <p:cNvPr id="4" name="Picture 2" descr="http://3.bp.blogspot.com/-8Rz3mUA3syo/T7Nz0iY013I/AAAAAAAAR34/INo96wbjl4E/s1600/DSC_6969_6849.JPG"/>
          <p:cNvPicPr>
            <a:picLocks noChangeAspect="1" noChangeArrowheads="1"/>
          </p:cNvPicPr>
          <p:nvPr/>
        </p:nvPicPr>
        <p:blipFill>
          <a:blip r:embed="rId3" cstate="screen"/>
          <a:srcRect/>
          <a:stretch>
            <a:fillRect/>
          </a:stretch>
        </p:blipFill>
        <p:spPr bwMode="auto">
          <a:xfrm>
            <a:off x="674230" y="3365770"/>
            <a:ext cx="8469771" cy="3492231"/>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4098"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l="1313" t="11079" r="2086" b="1333"/>
          <a:stretch/>
        </p:blipFill>
        <p:spPr bwMode="auto">
          <a:xfrm>
            <a:off x="1331641" y="1124744"/>
            <a:ext cx="6696744" cy="5376127"/>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
        <p:nvSpPr>
          <p:cNvPr id="3" name="Oval 2"/>
          <p:cNvSpPr/>
          <p:nvPr/>
        </p:nvSpPr>
        <p:spPr>
          <a:xfrm>
            <a:off x="899592" y="3573016"/>
            <a:ext cx="1944216" cy="720080"/>
          </a:xfrm>
          <a:prstGeom prst="ellipse">
            <a:avLst/>
          </a:prstGeom>
          <a:noFill/>
          <a:ln w="5715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5122"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827584" y="1052736"/>
            <a:ext cx="7776864" cy="5406668"/>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113805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solidFill>
                  <a:schemeClr val="tx1">
                    <a:lumMod val="50000"/>
                    <a:lumOff val="50000"/>
                  </a:schemeClr>
                </a:solidFill>
              </a:rPr>
              <a:t>- BRAHMS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GBIF,</a:t>
            </a:r>
            <a:r>
              <a:rPr lang="en-GB" dirty="0" smtClean="0"/>
              <a:t/>
            </a:r>
            <a:br>
              <a:rPr lang="en-GB" dirty="0" smtClean="0"/>
            </a:br>
            <a:r>
              <a:rPr lang="en-GB" dirty="0" smtClean="0"/>
              <a:t>- </a:t>
            </a:r>
            <a:r>
              <a:rPr lang="en-GB" dirty="0" err="1" smtClean="0"/>
              <a:t>SpeciesLink</a:t>
            </a:r>
            <a:r>
              <a:rPr lang="en-GB" dirty="0" smtClean="0"/>
              <a:t>,</a:t>
            </a:r>
            <a:br>
              <a:rPr lang="en-GB" dirty="0" smtClean="0"/>
            </a:br>
            <a:r>
              <a:rPr lang="en-GB" dirty="0" smtClean="0"/>
              <a:t>- Etc.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7170" name="Picture 2"/>
          <p:cNvPicPr>
            <a:picLocks noChangeAspect="1" noChangeArrowheads="1"/>
          </p:cNvPicPr>
          <p:nvPr/>
        </p:nvPicPr>
        <p:blipFill rotWithShape="1">
          <a:blip r:embed="rId2" cstate="screen">
            <a:extLst>
              <a:ext uri="{28A0092B-C50C-407E-A947-70E740481C1C}">
                <a14:useLocalDpi xmlns:a14="http://schemas.microsoft.com/office/drawing/2010/main" xmlns=""/>
              </a:ext>
            </a:extLst>
          </a:blip>
          <a:srcRect/>
          <a:stretch/>
        </p:blipFill>
        <p:spPr bwMode="auto">
          <a:xfrm>
            <a:off x="827584" y="1124744"/>
            <a:ext cx="7776864" cy="5357395"/>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183288" cy="957600"/>
          </a:xfrm>
        </p:spPr>
        <p:txBody>
          <a:bodyPr/>
          <a:lstStyle/>
          <a:p>
            <a:r>
              <a:rPr lang="en-GB" dirty="0" smtClean="0">
                <a:solidFill>
                  <a:srgbClr val="E3004A"/>
                </a:solidFill>
              </a:rPr>
              <a:t>Methodology </a:t>
            </a:r>
            <a:r>
              <a:rPr lang="en-GB" b="0" dirty="0" smtClean="0">
                <a:solidFill>
                  <a:srgbClr val="E3004A"/>
                </a:solidFill>
              </a:rPr>
              <a:t>– Collections</a:t>
            </a:r>
            <a:endParaRPr lang="en-GB" dirty="0">
              <a:solidFill>
                <a:srgbClr val="E3004A"/>
              </a:solidFill>
            </a:endParaRPr>
          </a:p>
        </p:txBody>
      </p:sp>
      <p:sp>
        <p:nvSpPr>
          <p:cNvPr id="7" name="Content Placeholder 6"/>
          <p:cNvSpPr>
            <a:spLocks noGrp="1"/>
          </p:cNvSpPr>
          <p:nvPr>
            <p:ph idx="1"/>
          </p:nvPr>
        </p:nvSpPr>
        <p:spPr>
          <a:xfrm>
            <a:off x="770400" y="1512000"/>
            <a:ext cx="8050072"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t>Clean species identifications.</a:t>
            </a:r>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a:t>
            </a:r>
            <a:endParaRPr lang="en-GB" b="1" dirty="0"/>
          </a:p>
        </p:txBody>
      </p:sp>
      <p:sp>
        <p:nvSpPr>
          <p:cNvPr id="5" name="TextBox 4"/>
          <p:cNvSpPr txBox="1"/>
          <p:nvPr/>
        </p:nvSpPr>
        <p:spPr>
          <a:xfrm>
            <a:off x="4932040" y="6488668"/>
            <a:ext cx="4211960" cy="369332"/>
          </a:xfrm>
          <a:prstGeom prst="rect">
            <a:avLst/>
          </a:prstGeom>
          <a:noFill/>
        </p:spPr>
        <p:txBody>
          <a:bodyPr wrap="square" rtlCol="0">
            <a:spAutoFit/>
          </a:bodyPr>
          <a:lstStyle/>
          <a:p>
            <a:pPr algn="r"/>
            <a:r>
              <a:rPr lang="en-US" dirty="0"/>
              <a:t>http://listresolver.globalnames.org</a:t>
            </a:r>
            <a:r>
              <a:rPr lang="en-US" dirty="0" smtClean="0"/>
              <a:t>/</a:t>
            </a:r>
            <a:endParaRPr lang="en-US" dirty="0"/>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067959" y="1484784"/>
            <a:ext cx="7248457" cy="482453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1153890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 - </a:t>
            </a:r>
            <a:r>
              <a:rPr lang="en-GB" b="1" dirty="0" err="1" smtClean="0"/>
              <a:t>webservice</a:t>
            </a:r>
            <a:endParaRPr lang="en-GB" b="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pic>
        <p:nvPicPr>
          <p:cNvPr id="8194"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t="11464" r="1989"/>
          <a:stretch/>
        </p:blipFill>
        <p:spPr bwMode="auto">
          <a:xfrm>
            <a:off x="2174295" y="1412776"/>
            <a:ext cx="5277517" cy="5075892"/>
          </a:xfrm>
          <a:prstGeom prst="rect">
            <a:avLst/>
          </a:prstGeom>
          <a:noFill/>
          <a:ln w="19050">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xmlns="" val="157053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83569" y="1484784"/>
            <a:ext cx="8280920" cy="4886368"/>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sp>
        <p:nvSpPr>
          <p:cNvPr id="3" name="Oval 2"/>
          <p:cNvSpPr/>
          <p:nvPr/>
        </p:nvSpPr>
        <p:spPr>
          <a:xfrm>
            <a:off x="2195736" y="4077072"/>
            <a:ext cx="1368152" cy="576064"/>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4098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683570" y="1602299"/>
            <a:ext cx="8315180" cy="4871077"/>
          </a:xfrm>
          <a:prstGeom prst="rect">
            <a:avLst/>
          </a:prstGeom>
          <a:noFill/>
          <a:ln w="9525">
            <a:solidFill>
              <a:schemeClr val="tx1"/>
            </a:solidFill>
            <a:miter lim="800000"/>
            <a:headEnd/>
            <a:tailEnd/>
          </a:ln>
          <a:extLst>
            <a:ext uri="{909E8E84-426E-40DD-AFC4-6F175D3DCCD1}">
              <a14:hiddenFill xmlns:a14="http://schemas.microsoft.com/office/drawing/2010/main" xmlns="">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sp>
        <p:nvSpPr>
          <p:cNvPr id="8" name="Oval 7"/>
          <p:cNvSpPr/>
          <p:nvPr/>
        </p:nvSpPr>
        <p:spPr>
          <a:xfrm>
            <a:off x="1115616" y="2492896"/>
            <a:ext cx="3725544" cy="2088232"/>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0155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5759624" y="6488668"/>
            <a:ext cx="3384376" cy="369332"/>
          </a:xfrm>
          <a:prstGeom prst="rect">
            <a:avLst/>
          </a:prstGeom>
          <a:noFill/>
        </p:spPr>
        <p:txBody>
          <a:bodyPr wrap="square" rtlCol="0">
            <a:spAutoFit/>
          </a:bodyPr>
          <a:lstStyle/>
          <a:p>
            <a:pPr algn="r"/>
            <a:r>
              <a:rPr lang="en-US" dirty="0" smtClean="0"/>
              <a:t>http://www.plantminer.com/</a:t>
            </a:r>
            <a:endParaRPr lang="en-US" dirty="0"/>
          </a:p>
        </p:txBody>
      </p:sp>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l="1070" t="11187" r="2463" b="1226"/>
          <a:stretch/>
        </p:blipFill>
        <p:spPr bwMode="auto">
          <a:xfrm>
            <a:off x="1624752" y="1421094"/>
            <a:ext cx="6259616" cy="5032242"/>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
        <p:nvSpPr>
          <p:cNvPr id="8" name="Content Placeholder 6"/>
          <p:cNvSpPr>
            <a:spLocks noGrp="1"/>
          </p:cNvSpPr>
          <p:nvPr>
            <p:ph idx="1"/>
          </p:nvPr>
        </p:nvSpPr>
        <p:spPr>
          <a:xfrm>
            <a:off x="770400" y="980728"/>
            <a:ext cx="7978064" cy="360040"/>
          </a:xfrm>
        </p:spPr>
        <p:txBody>
          <a:bodyPr/>
          <a:lstStyle/>
          <a:p>
            <a:pPr algn="ctr"/>
            <a:r>
              <a:rPr lang="en-GB" b="1" dirty="0" smtClean="0"/>
              <a:t>The Plant List (TPL) through Plant Miner</a:t>
            </a:r>
            <a:endParaRPr lang="en-GB"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4"/>
            <a:ext cx="8448676"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p>
        </p:txBody>
      </p:sp>
      <p:pic>
        <p:nvPicPr>
          <p:cNvPr id="1026" name="Picture 2"/>
          <p:cNvPicPr>
            <a:picLocks noChangeAspect="1" noChangeArrowheads="1"/>
          </p:cNvPicPr>
          <p:nvPr/>
        </p:nvPicPr>
        <p:blipFill>
          <a:blip r:embed="rId3" cstate="screen"/>
          <a:srcRect/>
          <a:stretch>
            <a:fillRect/>
          </a:stretch>
        </p:blipFill>
        <p:spPr bwMode="auto">
          <a:xfrm>
            <a:off x="2411760" y="764704"/>
            <a:ext cx="4210082" cy="4895445"/>
          </a:xfrm>
          <a:prstGeom prst="rect">
            <a:avLst/>
          </a:prstGeom>
          <a:noFill/>
          <a:ln w="9525">
            <a:noFill/>
            <a:miter lim="800000"/>
            <a:headEnd/>
            <a:tailEnd/>
          </a:ln>
        </p:spPr>
      </p:pic>
      <p:sp>
        <p:nvSpPr>
          <p:cNvPr id="19" name="TextBox 18"/>
          <p:cNvSpPr txBox="1"/>
          <p:nvPr/>
        </p:nvSpPr>
        <p:spPr>
          <a:xfrm>
            <a:off x="2638004" y="5826266"/>
            <a:ext cx="4426343" cy="307777"/>
          </a:xfrm>
          <a:prstGeom prst="rect">
            <a:avLst/>
          </a:prstGeom>
          <a:noFill/>
        </p:spPr>
        <p:txBody>
          <a:bodyPr wrap="square" rtlCol="0">
            <a:spAutoFit/>
          </a:bodyPr>
          <a:lstStyle/>
          <a:p>
            <a:pPr algn="l"/>
            <a:r>
              <a:rPr lang="en-GB" sz="1400" dirty="0" smtClean="0"/>
              <a:t>Lobo </a:t>
            </a:r>
            <a:r>
              <a:rPr lang="en-GB" sz="1400" i="1" dirty="0" smtClean="0"/>
              <a:t>et al. </a:t>
            </a:r>
            <a:r>
              <a:rPr lang="en-GB" sz="1400" dirty="0" smtClean="0"/>
              <a:t>2010 Ecography </a:t>
            </a:r>
            <a:r>
              <a:rPr lang="nl-NL" sz="1400" dirty="0" smtClean="0"/>
              <a:t>33: 103-114</a:t>
            </a:r>
            <a:endParaRPr lang="nl-NL" sz="1400" dirty="0"/>
          </a:p>
        </p:txBody>
      </p:sp>
      <p:sp>
        <p:nvSpPr>
          <p:cNvPr id="20" name="TextBox 19"/>
          <p:cNvSpPr txBox="1"/>
          <p:nvPr/>
        </p:nvSpPr>
        <p:spPr>
          <a:xfrm>
            <a:off x="744467" y="6247051"/>
            <a:ext cx="8399533" cy="369332"/>
          </a:xfrm>
          <a:prstGeom prst="rect">
            <a:avLst/>
          </a:prstGeom>
          <a:noFill/>
        </p:spPr>
        <p:txBody>
          <a:bodyPr wrap="square" rtlCol="0">
            <a:spAutoFit/>
          </a:bodyPr>
          <a:lstStyle/>
          <a:p>
            <a:pPr algn="ctr"/>
            <a:r>
              <a:rPr lang="en-GB" dirty="0" smtClean="0"/>
              <a:t>Search on ISI web of knowledge resulted in 945 papers for 2010 </a:t>
            </a:r>
            <a:endParaRPr lang="nl-NL" dirty="0"/>
          </a:p>
        </p:txBody>
      </p:sp>
    </p:spTree>
    <p:extLst>
      <p:ext uri="{BB962C8B-B14F-4D97-AF65-F5344CB8AC3E}">
        <p14:creationId xmlns:p14="http://schemas.microsoft.com/office/powerpoint/2010/main" xmlns="" val="3979869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a:t>https://cran.r-project.org/web/packages/taxize/index.html</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827584" y="1767618"/>
            <a:ext cx="7776864" cy="3101542"/>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smtClean="0"/>
              <a:t>http://cran.r-project.org/web/packages/Taxonstand/index.html</a:t>
            </a:r>
            <a:endParaRPr lang="en-US" dirty="0"/>
          </a:p>
        </p:txBody>
      </p:sp>
      <p:pic>
        <p:nvPicPr>
          <p:cNvPr id="125954" name="Picture 2"/>
          <p:cNvPicPr>
            <a:picLocks noChangeAspect="1" noChangeArrowheads="1"/>
          </p:cNvPicPr>
          <p:nvPr/>
        </p:nvPicPr>
        <p:blipFill>
          <a:blip r:embed="rId3" cstate="screen"/>
          <a:srcRect/>
          <a:stretch>
            <a:fillRect/>
          </a:stretch>
        </p:blipFill>
        <p:spPr bwMode="auto">
          <a:xfrm>
            <a:off x="745951" y="1034930"/>
            <a:ext cx="8173730" cy="2741460"/>
          </a:xfrm>
          <a:prstGeom prst="rect">
            <a:avLst/>
          </a:prstGeom>
          <a:ln>
            <a:solidFill>
              <a:schemeClr val="tx1"/>
            </a:solidFill>
          </a:ln>
          <a:effectLst>
            <a:outerShdw blurRad="292100" dist="139700" dir="2700000" algn="tl" rotWithShape="0">
              <a:srgbClr val="333333">
                <a:alpha val="65000"/>
              </a:srgbClr>
            </a:outerShdw>
          </a:effectLst>
        </p:spPr>
      </p:pic>
      <p:pic>
        <p:nvPicPr>
          <p:cNvPr id="125956" name="Picture 4"/>
          <p:cNvPicPr>
            <a:picLocks noChangeAspect="1" noChangeArrowheads="1"/>
          </p:cNvPicPr>
          <p:nvPr/>
        </p:nvPicPr>
        <p:blipFill>
          <a:blip r:embed="rId4" cstate="screen"/>
          <a:srcRect/>
          <a:stretch>
            <a:fillRect/>
          </a:stretch>
        </p:blipFill>
        <p:spPr bwMode="auto">
          <a:xfrm>
            <a:off x="755576" y="4005064"/>
            <a:ext cx="8176664" cy="244827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58939970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1512000"/>
            <a:ext cx="7978064"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t>Georeference</a:t>
            </a:r>
            <a:r>
              <a:rPr lang="en-GB" dirty="0" smtClean="0"/>
              <a:t> all collections.</a:t>
            </a:r>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pic>
        <p:nvPicPr>
          <p:cNvPr id="4" name="Picture 3" descr="Coll.Loc.Alt.jpg"/>
          <p:cNvPicPr>
            <a:picLocks noChangeAspect="1"/>
          </p:cNvPicPr>
          <p:nvPr/>
        </p:nvPicPr>
        <p:blipFill>
          <a:blip r:embed="rId3" cstate="screen"/>
          <a:srcRect/>
          <a:stretch>
            <a:fillRect/>
          </a:stretch>
        </p:blipFill>
        <p:spPr>
          <a:xfrm>
            <a:off x="1665360" y="1196752"/>
            <a:ext cx="6146999" cy="5305428"/>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p:cNvSpPr txBox="1"/>
          <p:nvPr/>
        </p:nvSpPr>
        <p:spPr>
          <a:xfrm>
            <a:off x="3419872" y="3102059"/>
            <a:ext cx="2520280" cy="830997"/>
          </a:xfrm>
          <a:prstGeom prst="rect">
            <a:avLst/>
          </a:prstGeom>
          <a:noFill/>
        </p:spPr>
        <p:txBody>
          <a:bodyPr wrap="square" rtlCol="0">
            <a:spAutoFit/>
          </a:bodyPr>
          <a:lstStyle/>
          <a:p>
            <a:pPr algn="ctr"/>
            <a:r>
              <a:rPr lang="en-GB" sz="2400" b="1" dirty="0" smtClean="0">
                <a:solidFill>
                  <a:srgbClr val="E3004A"/>
                </a:solidFill>
              </a:rPr>
              <a:t>All collection localities</a:t>
            </a:r>
            <a:endParaRPr lang="en-GB" sz="2400" b="1" dirty="0">
              <a:solidFill>
                <a:srgbClr val="E3004A"/>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Naturalis Biodiversity </a:t>
            </a:r>
            <a:r>
              <a:rPr lang="en-GB" dirty="0" err="1" smtClean="0">
                <a:solidFill>
                  <a:schemeClr val="tx1">
                    <a:lumMod val="50000"/>
                    <a:lumOff val="50000"/>
                  </a:schemeClr>
                </a:solidFill>
              </a:rPr>
              <a:t>Center</a:t>
            </a:r>
            <a:r>
              <a:rPr lang="en-GB" dirty="0" smtClean="0">
                <a:solidFill>
                  <a:schemeClr val="tx1">
                    <a:lumMod val="50000"/>
                    <a:lumOff val="50000"/>
                  </a:schemeClr>
                </a:solidFill>
              </a:rPr>
              <a:t>,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t>Acquire spatial data that relates to the species’ </a:t>
            </a:r>
            <a:r>
              <a:rPr lang="en-GB" dirty="0" err="1" smtClean="0"/>
              <a:t>abiotic</a:t>
            </a:r>
            <a:r>
              <a:rPr lang="en-GB" dirty="0" smtClean="0"/>
              <a:t> niches.</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br>
              <a:rPr lang="en-GB" dirty="0" smtClean="0"/>
            </a:br>
            <a:r>
              <a:rPr lang="en-GB" dirty="0" smtClean="0"/>
              <a:t>	- GCM Downscaled (</a:t>
            </a:r>
            <a:r>
              <a:rPr lang="en-US" dirty="0" smtClean="0"/>
              <a:t>ccafs-climate.org)</a:t>
            </a: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3"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2"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grpSp>
        <p:nvGrpSpPr>
          <p:cNvPr id="3" name="Group 11"/>
          <p:cNvGrpSpPr/>
          <p:nvPr/>
        </p:nvGrpSpPr>
        <p:grpSpPr>
          <a:xfrm>
            <a:off x="2349479" y="3599234"/>
            <a:ext cx="6278222" cy="2385042"/>
            <a:chOff x="2470242" y="3717032"/>
            <a:chExt cx="6278222" cy="2385042"/>
          </a:xfrm>
        </p:grpSpPr>
        <p:sp>
          <p:nvSpPr>
            <p:cNvPr id="5" name="TextBox 4"/>
            <p:cNvSpPr txBox="1"/>
            <p:nvPr/>
          </p:nvSpPr>
          <p:spPr>
            <a:xfrm>
              <a:off x="3563888" y="3717032"/>
              <a:ext cx="5184576" cy="1754326"/>
            </a:xfrm>
            <a:prstGeom prst="rect">
              <a:avLst/>
            </a:prstGeom>
            <a:solidFill>
              <a:srgbClr val="FFFFFF"/>
            </a:solidFill>
            <a:ln w="28575">
              <a:solidFill>
                <a:srgbClr val="E3004A"/>
              </a:solidFill>
            </a:ln>
            <a:effectLst>
              <a:outerShdw blurRad="50800" dist="38100" dir="5400000" algn="t" rotWithShape="0">
                <a:prstClr val="black">
                  <a:alpha val="40000"/>
                </a:prstClr>
              </a:outerShdw>
            </a:effectLst>
          </p:spPr>
          <p:txBody>
            <a:bodyPr wrap="square" rtlCol="0">
              <a:spAutoFit/>
            </a:bodyPr>
            <a:lstStyle/>
            <a:p>
              <a:pPr algn="just"/>
              <a:r>
                <a:rPr lang="en-GB" dirty="0" smtClean="0"/>
                <a:t>We used the thin-plate smoothing </a:t>
              </a:r>
              <a:r>
                <a:rPr lang="en-GB" dirty="0" err="1" smtClean="0"/>
                <a:t>spline</a:t>
              </a:r>
              <a:r>
                <a:rPr lang="en-GB" dirty="0" smtClean="0"/>
                <a:t> algorithm implemented in the ANUSPLIN package for interpolation, using latitude, longitude, and elevation as independent variables (Hijmans </a:t>
              </a:r>
              <a:r>
                <a:rPr lang="en-GB" i="1" dirty="0" smtClean="0"/>
                <a:t>et al. </a:t>
              </a:r>
              <a:r>
                <a:rPr lang="en-GB" dirty="0" smtClean="0"/>
                <a:t>2005 Int. J. </a:t>
              </a:r>
              <a:r>
                <a:rPr lang="en-GB" dirty="0" err="1" smtClean="0"/>
                <a:t>Climatol</a:t>
              </a:r>
              <a:r>
                <a:rPr lang="en-GB" dirty="0" smtClean="0"/>
                <a:t>. 25: 1965–1978).</a:t>
              </a:r>
              <a:endParaRPr lang="en-GB" dirty="0"/>
            </a:p>
          </p:txBody>
        </p:sp>
        <p:sp>
          <p:nvSpPr>
            <p:cNvPr id="6" name="Rectangle 5"/>
            <p:cNvSpPr/>
            <p:nvPr/>
          </p:nvSpPr>
          <p:spPr>
            <a:xfrm>
              <a:off x="2470242" y="5877272"/>
              <a:ext cx="589589" cy="224802"/>
            </a:xfrm>
            <a:prstGeom prst="rect">
              <a:avLst/>
            </a:prstGeom>
            <a:solidFill>
              <a:srgbClr val="E3004A">
                <a:alpha val="5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H="1">
              <a:off x="3059832" y="5445224"/>
              <a:ext cx="504056" cy="432048"/>
            </a:xfrm>
            <a:prstGeom prst="straightConnector1">
              <a:avLst/>
            </a:prstGeom>
            <a:ln w="57150">
              <a:solidFill>
                <a:srgbClr val="E3004A"/>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solidFill>
                  <a:schemeClr val="tx1">
                    <a:lumMod val="65000"/>
                    <a:lumOff val="35000"/>
                  </a:schemeClr>
                </a:solidFill>
              </a:rPr>
              <a:t>Climatic data:</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WorldClim</a:t>
            </a:r>
            <a:r>
              <a:rPr lang="en-GB" dirty="0" smtClean="0">
                <a:solidFill>
                  <a:schemeClr val="tx1">
                    <a:lumMod val="65000"/>
                    <a:lumOff val="35000"/>
                  </a:schemeClr>
                </a:solidFill>
              </a:rPr>
              <a:t> (worldclim.org)</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CliMond</a:t>
            </a:r>
            <a:r>
              <a:rPr lang="en-GB" dirty="0" smtClean="0">
                <a:solidFill>
                  <a:schemeClr val="tx1">
                    <a:lumMod val="65000"/>
                    <a:lumOff val="35000"/>
                  </a:schemeClr>
                </a:solidFill>
              </a:rPr>
              <a:t> (climond.org)</a:t>
            </a:r>
            <a:br>
              <a:rPr lang="en-GB" dirty="0" smtClean="0">
                <a:solidFill>
                  <a:schemeClr val="tx1">
                    <a:lumMod val="65000"/>
                    <a:lumOff val="35000"/>
                  </a:schemeClr>
                </a:solidFill>
              </a:rPr>
            </a:br>
            <a:r>
              <a:rPr lang="en-GB" dirty="0" smtClean="0"/>
              <a:t>	</a:t>
            </a:r>
            <a:r>
              <a:rPr lang="en-GB" dirty="0" smtClean="0">
                <a:solidFill>
                  <a:schemeClr val="tx1">
                    <a:lumMod val="65000"/>
                    <a:lumOff val="35000"/>
                  </a:schemeClr>
                </a:solidFill>
              </a:rPr>
              <a:t>- GCM Downscaled (</a:t>
            </a:r>
            <a:r>
              <a:rPr lang="en-US" dirty="0" smtClean="0">
                <a:solidFill>
                  <a:schemeClr val="tx1">
                    <a:lumMod val="65000"/>
                    <a:lumOff val="35000"/>
                  </a:schemeClr>
                </a:solidFill>
              </a:rPr>
              <a:t>ccafs-climate.org)</a:t>
            </a:r>
            <a:endParaRPr lang="en-GB" dirty="0" smtClean="0">
              <a:solidFill>
                <a:schemeClr val="tx1">
                  <a:lumMod val="65000"/>
                  <a:lumOff val="35000"/>
                </a:schemeClr>
              </a:solidFill>
            </a:endParaRPr>
          </a:p>
          <a:p>
            <a:pPr marL="457200" indent="-457200">
              <a:buFont typeface="+mj-lt"/>
              <a:buAutoNum type="alphaLcParenR"/>
            </a:pPr>
            <a:r>
              <a:rPr lang="en-GB" dirty="0" smtClean="0"/>
              <a:t>Soil/</a:t>
            </a:r>
            <a:r>
              <a:rPr lang="en-GB" dirty="0" err="1" smtClean="0"/>
              <a:t>edaphic</a:t>
            </a:r>
            <a:r>
              <a:rPr lang="en-GB" dirty="0" smtClean="0"/>
              <a:t> data</a:t>
            </a:r>
            <a:br>
              <a:rPr lang="en-GB" dirty="0" smtClean="0"/>
            </a:br>
            <a:r>
              <a:rPr lang="en-GB" dirty="0" smtClean="0"/>
              <a:t>	- FAO (fao.org/</a:t>
            </a:r>
            <a:r>
              <a:rPr lang="en-GB" dirty="0" err="1" smtClean="0"/>
              <a:t>geonetwork</a:t>
            </a:r>
            <a:r>
              <a:rPr lang="en-GB" dirty="0" smtClean="0"/>
              <a:t>/)</a:t>
            </a:r>
            <a:br>
              <a:rPr lang="en-GB" dirty="0" smtClean="0"/>
            </a:br>
            <a:r>
              <a:rPr lang="en-GB" dirty="0" smtClean="0"/>
              <a:t>	- ISRIC (isric.org)</a:t>
            </a:r>
            <a:br>
              <a:rPr lang="en-GB" dirty="0" smtClean="0"/>
            </a:br>
            <a:r>
              <a:rPr lang="en-GB" dirty="0" smtClean="0"/>
              <a:t>	- Harmonised World Soil Database (iiasa.ac.at)</a:t>
            </a:r>
          </a:p>
          <a:p>
            <a:pPr marL="457200" indent="-457200">
              <a:buFont typeface="+mj-lt"/>
              <a:buAutoNum type="alphaLcParenR"/>
            </a:pP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2770" name="Picture 2"/>
          <p:cNvPicPr>
            <a:picLocks noGrp="1" noChangeAspect="1" noChangeArrowheads="1"/>
          </p:cNvPicPr>
          <p:nvPr>
            <p:ph idx="1"/>
          </p:nvPr>
        </p:nvPicPr>
        <p:blipFill>
          <a:blip r:embed="rId2" cstate="screen"/>
          <a:srcRect/>
          <a:stretch>
            <a:fillRect/>
          </a:stretch>
        </p:blipFill>
        <p:spPr bwMode="auto">
          <a:xfrm>
            <a:off x="2123728" y="1196752"/>
            <a:ext cx="5036147" cy="530120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5" y="836712"/>
            <a:ext cx="8407625" cy="1877437"/>
          </a:xfrm>
          <a:prstGeom prst="rect">
            <a:avLst/>
          </a:prstGeom>
          <a:noFill/>
        </p:spPr>
        <p:txBody>
          <a:bodyPr wrap="square" rtlCol="0">
            <a:spAutoFit/>
          </a:bodyPr>
          <a:lstStyle/>
          <a:p>
            <a:pPr marL="261938" indent="-514350" algn="l">
              <a:defRPr/>
            </a:pPr>
            <a:r>
              <a:rPr lang="en-GB" sz="2400" dirty="0" smtClean="0"/>
              <a:t>‘Broad’ definition:</a:t>
            </a:r>
          </a:p>
          <a:p>
            <a:pPr marL="261938" indent="-514350" algn="l">
              <a:defRPr/>
            </a:pPr>
            <a:endParaRPr lang="en-GB" sz="2000" dirty="0" smtClean="0"/>
          </a:p>
          <a:p>
            <a:pPr algn="l">
              <a:defRPr/>
            </a:pPr>
            <a:r>
              <a:rPr lang="en-GB" sz="2400" dirty="0" smtClean="0"/>
              <a:t>Approaches based on relationships between </a:t>
            </a:r>
            <a:r>
              <a:rPr lang="en-GB" sz="2400" dirty="0" smtClean="0">
                <a:solidFill>
                  <a:srgbClr val="E3004A"/>
                </a:solidFill>
              </a:rPr>
              <a:t>known occurrences</a:t>
            </a:r>
            <a:r>
              <a:rPr lang="en-GB" sz="2400" dirty="0" smtClean="0"/>
              <a:t> of species and </a:t>
            </a:r>
            <a:r>
              <a:rPr lang="en-GB" sz="2400" dirty="0" smtClean="0">
                <a:solidFill>
                  <a:srgbClr val="E3004A"/>
                </a:solidFill>
              </a:rPr>
              <a:t>features</a:t>
            </a:r>
            <a:r>
              <a:rPr lang="en-GB" sz="2400" dirty="0" smtClean="0"/>
              <a:t> of the ecological and environmental landscape.</a:t>
            </a:r>
          </a:p>
        </p:txBody>
      </p:sp>
      <p:sp>
        <p:nvSpPr>
          <p:cNvPr id="21" name="TextBox 20"/>
          <p:cNvSpPr txBox="1"/>
          <p:nvPr/>
        </p:nvSpPr>
        <p:spPr>
          <a:xfrm>
            <a:off x="827584" y="2924944"/>
            <a:ext cx="4464496" cy="2677656"/>
          </a:xfrm>
          <a:prstGeom prst="rect">
            <a:avLst/>
          </a:prstGeom>
          <a:noFill/>
        </p:spPr>
        <p:txBody>
          <a:bodyPr wrap="square" rtlCol="0">
            <a:spAutoFit/>
          </a:bodyPr>
          <a:lstStyle/>
          <a:p>
            <a:pPr algn="l"/>
            <a:r>
              <a:rPr lang="en-GB" sz="2400" dirty="0" smtClean="0"/>
              <a:t>The earliest applications of this principle were those of Joseph Grinnell in the 1910s and 1920s who used the </a:t>
            </a:r>
            <a:r>
              <a:rPr lang="en-GB" sz="2400" dirty="0" smtClean="0">
                <a:solidFill>
                  <a:srgbClr val="E3004A"/>
                </a:solidFill>
              </a:rPr>
              <a:t>spatial distribution of occurrences </a:t>
            </a:r>
            <a:r>
              <a:rPr lang="en-GB" sz="2400" dirty="0" smtClean="0"/>
              <a:t>of species to infer limitations in their distributions.</a:t>
            </a:r>
            <a:endParaRPr lang="nl-NL" sz="2400" dirty="0"/>
          </a:p>
        </p:txBody>
      </p:sp>
      <p:pic>
        <p:nvPicPr>
          <p:cNvPr id="22" name="Picture 21" descr="Grinnell-1.gif"/>
          <p:cNvPicPr>
            <a:picLocks noChangeAspect="1"/>
          </p:cNvPicPr>
          <p:nvPr/>
        </p:nvPicPr>
        <p:blipFill>
          <a:blip r:embed="rId3" cstate="screen"/>
          <a:stretch>
            <a:fillRect/>
          </a:stretch>
        </p:blipFill>
        <p:spPr>
          <a:xfrm>
            <a:off x="5699797" y="2538801"/>
            <a:ext cx="2904651" cy="3852484"/>
          </a:xfrm>
          <a:prstGeom prst="rect">
            <a:avLst/>
          </a:prstGeom>
          <a:ln>
            <a:solidFill>
              <a:schemeClr val="tx1"/>
            </a:solidFill>
          </a:ln>
          <a:effectLst>
            <a:outerShdw blurRad="292100" dist="139700" dir="2700000" algn="tl" rotWithShape="0">
              <a:srgbClr val="333333">
                <a:alpha val="65000"/>
              </a:srgbClr>
            </a:outerShdw>
          </a:effectLst>
        </p:spPr>
      </p:pic>
      <p:sp>
        <p:nvSpPr>
          <p:cNvPr id="23" name="TextBox 22"/>
          <p:cNvSpPr txBox="1"/>
          <p:nvPr/>
        </p:nvSpPr>
        <p:spPr>
          <a:xfrm>
            <a:off x="5698161" y="6449438"/>
            <a:ext cx="2906322" cy="307777"/>
          </a:xfrm>
          <a:prstGeom prst="rect">
            <a:avLst/>
          </a:prstGeom>
          <a:noFill/>
        </p:spPr>
        <p:txBody>
          <a:bodyPr wrap="square" rtlCol="0">
            <a:spAutoFit/>
          </a:bodyPr>
          <a:lstStyle/>
          <a:p>
            <a:pPr algn="ctr"/>
            <a:r>
              <a:rPr lang="en-GB" sz="1400" dirty="0" smtClean="0"/>
              <a:t>Joseph Grinnell</a:t>
            </a:r>
            <a:endParaRPr lang="nl-NL" sz="1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 calcmode="lin" valueType="num">
                                      <p:cBhvr additive="base">
                                        <p:cTn id="7" dur="10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2000"/>
                                        <p:tgtEl>
                                          <p:spTgt spid="2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3794" name="Picture 2"/>
          <p:cNvPicPr>
            <a:picLocks noGrp="1" noChangeAspect="1" noChangeArrowheads="1"/>
          </p:cNvPicPr>
          <p:nvPr>
            <p:ph idx="1"/>
          </p:nvPr>
        </p:nvPicPr>
        <p:blipFill>
          <a:blip r:embed="rId3" cstate="screen"/>
          <a:srcRect/>
          <a:stretch>
            <a:fillRect/>
          </a:stretch>
        </p:blipFill>
        <p:spPr bwMode="auto">
          <a:xfrm>
            <a:off x="1619672" y="980728"/>
            <a:ext cx="5688632" cy="5587907"/>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p:cNvSpPr/>
          <p:nvPr/>
        </p:nvSpPr>
        <p:spPr>
          <a:xfrm>
            <a:off x="1763688" y="5066674"/>
            <a:ext cx="3024336" cy="194873"/>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749250" y="5906125"/>
            <a:ext cx="3024336" cy="209862"/>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827584" y="1196752"/>
            <a:ext cx="8316416" cy="4752000"/>
          </a:xfrm>
        </p:spPr>
        <p:txBody>
          <a:bodyPr/>
          <a:lstStyle/>
          <a:p>
            <a:pPr marL="457200" indent="-457200">
              <a:buFont typeface="+mj-lt"/>
              <a:buAutoNum type="alphaLcParenR"/>
            </a:pPr>
            <a:r>
              <a:rPr lang="en-GB" dirty="0" smtClean="0">
                <a:solidFill>
                  <a:schemeClr val="tx1">
                    <a:lumMod val="50000"/>
                    <a:lumOff val="50000"/>
                  </a:schemeClr>
                </a:solidFill>
              </a:rPr>
              <a:t>Climatic data:</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WorldClim</a:t>
            </a:r>
            <a:r>
              <a:rPr lang="en-GB" dirty="0" smtClean="0">
                <a:solidFill>
                  <a:schemeClr val="tx1">
                    <a:lumMod val="50000"/>
                    <a:lumOff val="50000"/>
                  </a:schemeClr>
                </a:solidFill>
              </a:rPr>
              <a:t> (worldclim.org)</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CliMond</a:t>
            </a:r>
            <a:r>
              <a:rPr lang="en-GB" dirty="0" smtClean="0">
                <a:solidFill>
                  <a:schemeClr val="tx1">
                    <a:lumMod val="50000"/>
                    <a:lumOff val="50000"/>
                  </a:schemeClr>
                </a:solidFill>
              </a:rPr>
              <a:t> (climond.org)</a:t>
            </a:r>
            <a:br>
              <a:rPr lang="en-GB" dirty="0" smtClean="0">
                <a:solidFill>
                  <a:schemeClr val="tx1">
                    <a:lumMod val="50000"/>
                    <a:lumOff val="50000"/>
                  </a:schemeClr>
                </a:solidFill>
              </a:rPr>
            </a:br>
            <a:r>
              <a:rPr lang="en-GB" dirty="0" smtClean="0">
                <a:solidFill>
                  <a:schemeClr val="tx1">
                    <a:lumMod val="65000"/>
                    <a:lumOff val="35000"/>
                  </a:schemeClr>
                </a:solidFill>
              </a:rPr>
              <a:t> 	</a:t>
            </a:r>
            <a:r>
              <a:rPr lang="en-GB" dirty="0" smtClean="0">
                <a:solidFill>
                  <a:schemeClr val="tx1">
                    <a:lumMod val="50000"/>
                    <a:lumOff val="50000"/>
                  </a:schemeClr>
                </a:solidFill>
              </a:rPr>
              <a:t>- GCM Downscaled (</a:t>
            </a:r>
            <a:r>
              <a:rPr lang="en-US" dirty="0" smtClean="0">
                <a:solidFill>
                  <a:schemeClr val="tx1">
                    <a:lumMod val="50000"/>
                    <a:lumOff val="50000"/>
                  </a:schemeClr>
                </a:solidFill>
              </a:rPr>
              <a:t>ccafs-climate.org)</a:t>
            </a:r>
            <a:endParaRPr lang="en-GB" dirty="0" smtClean="0">
              <a:solidFill>
                <a:schemeClr val="tx1">
                  <a:lumMod val="50000"/>
                  <a:lumOff val="50000"/>
                </a:schemeClr>
              </a:solidFill>
            </a:endParaRPr>
          </a:p>
          <a:p>
            <a:pPr marL="457200" indent="-457200">
              <a:buFont typeface="+mj-lt"/>
              <a:buAutoNum type="alphaLcParenR"/>
            </a:pPr>
            <a:r>
              <a:rPr lang="en-GB" dirty="0" smtClean="0">
                <a:solidFill>
                  <a:schemeClr val="tx1">
                    <a:lumMod val="50000"/>
                    <a:lumOff val="50000"/>
                  </a:schemeClr>
                </a:solidFill>
              </a:rPr>
              <a:t>Soil/</a:t>
            </a:r>
            <a:r>
              <a:rPr lang="en-GB" dirty="0" err="1" smtClean="0">
                <a:solidFill>
                  <a:schemeClr val="tx1">
                    <a:lumMod val="50000"/>
                    <a:lumOff val="50000"/>
                  </a:schemeClr>
                </a:solidFill>
              </a:rPr>
              <a:t>edaphic</a:t>
            </a:r>
            <a:r>
              <a:rPr lang="en-GB" dirty="0" smtClean="0">
                <a:solidFill>
                  <a:schemeClr val="tx1">
                    <a:lumMod val="50000"/>
                    <a:lumOff val="50000"/>
                  </a:schemeClr>
                </a:solidFill>
              </a:rPr>
              <a:t> data</a:t>
            </a:r>
            <a:br>
              <a:rPr lang="en-GB" dirty="0" smtClean="0">
                <a:solidFill>
                  <a:schemeClr val="tx1">
                    <a:lumMod val="50000"/>
                    <a:lumOff val="50000"/>
                  </a:schemeClr>
                </a:solidFill>
              </a:rPr>
            </a:br>
            <a:r>
              <a:rPr lang="en-GB" dirty="0" smtClean="0">
                <a:solidFill>
                  <a:schemeClr val="tx1">
                    <a:lumMod val="50000"/>
                    <a:lumOff val="50000"/>
                  </a:schemeClr>
                </a:solidFill>
              </a:rPr>
              <a:t>	- FAO (fao.org/</a:t>
            </a:r>
            <a:r>
              <a:rPr lang="en-GB" dirty="0" err="1" smtClean="0">
                <a:solidFill>
                  <a:schemeClr val="tx1">
                    <a:lumMod val="50000"/>
                    <a:lumOff val="50000"/>
                  </a:schemeClr>
                </a:solidFill>
              </a:rPr>
              <a:t>geonetwork</a:t>
            </a:r>
            <a:r>
              <a:rPr lang="en-GB" dirty="0" smtClean="0">
                <a:solidFill>
                  <a:schemeClr val="tx1">
                    <a:lumMod val="50000"/>
                    <a:lumOff val="50000"/>
                  </a:schemeClr>
                </a:solidFill>
              </a:rPr>
              <a:t>/)</a:t>
            </a:r>
            <a:br>
              <a:rPr lang="en-GB" dirty="0" smtClean="0">
                <a:solidFill>
                  <a:schemeClr val="tx1">
                    <a:lumMod val="50000"/>
                    <a:lumOff val="50000"/>
                  </a:schemeClr>
                </a:solidFill>
              </a:rPr>
            </a:br>
            <a:r>
              <a:rPr lang="en-GB" dirty="0" smtClean="0">
                <a:solidFill>
                  <a:schemeClr val="tx1">
                    <a:lumMod val="50000"/>
                    <a:lumOff val="50000"/>
                  </a:schemeClr>
                </a:solidFill>
              </a:rPr>
              <a:t>	- ISRIC (isric.org)</a:t>
            </a:r>
            <a:br>
              <a:rPr lang="en-GB" dirty="0" smtClean="0">
                <a:solidFill>
                  <a:schemeClr val="tx1">
                    <a:lumMod val="50000"/>
                    <a:lumOff val="50000"/>
                  </a:schemeClr>
                </a:solidFill>
              </a:rPr>
            </a:br>
            <a:r>
              <a:rPr lang="en-GB" dirty="0" smtClean="0">
                <a:solidFill>
                  <a:schemeClr val="tx1">
                    <a:lumMod val="50000"/>
                    <a:lumOff val="50000"/>
                  </a:schemeClr>
                </a:solidFill>
              </a:rPr>
              <a:t>	- Harmonised World Soil Database (iiasa.ac.at)</a:t>
            </a:r>
          </a:p>
          <a:p>
            <a:pPr marL="457200" indent="-457200">
              <a:buFont typeface="+mj-lt"/>
              <a:buAutoNum type="alphaLcParenR"/>
            </a:pPr>
            <a:r>
              <a:rPr lang="en-GB" dirty="0" smtClean="0"/>
              <a:t>Derived variables, i.e. Potential </a:t>
            </a:r>
            <a:r>
              <a:rPr lang="en-GB" dirty="0" err="1" smtClean="0"/>
              <a:t>Evapo</a:t>
            </a:r>
            <a:r>
              <a:rPr lang="en-GB" dirty="0" smtClean="0"/>
              <a:t>-Transpiration (PET)</a:t>
            </a:r>
          </a:p>
          <a:p>
            <a:pPr marL="457200" indent="-457200">
              <a:buFont typeface="+mj-lt"/>
              <a:buAutoNum type="alphaLcParenR"/>
            </a:pPr>
            <a:endParaRPr lang="en-GB" dirty="0" smtClean="0"/>
          </a:p>
          <a:p>
            <a:pPr marL="457200" indent="-457200">
              <a:buFont typeface="+mj-lt"/>
              <a:buAutoNum type="alphaLcParenR"/>
            </a:pPr>
            <a:endParaRPr lang="en-GB" dirty="0" smtClean="0"/>
          </a:p>
          <a:p>
            <a:pPr marL="457200" indent="-457200">
              <a:buFont typeface="+mj-lt"/>
              <a:buAutoNum type="alphaLcParenR"/>
            </a:pPr>
            <a:endParaRPr lang="en-GB" dirty="0"/>
          </a:p>
        </p:txBody>
      </p:sp>
      <p:sp>
        <p:nvSpPr>
          <p:cNvPr id="5" name="TextBox 4"/>
          <p:cNvSpPr txBox="1"/>
          <p:nvPr/>
        </p:nvSpPr>
        <p:spPr>
          <a:xfrm>
            <a:off x="1187624" y="4925486"/>
            <a:ext cx="6984776" cy="1815882"/>
          </a:xfrm>
          <a:prstGeom prst="rect">
            <a:avLst/>
          </a:prstGeom>
          <a:noFill/>
          <a:ln w="57150">
            <a:solidFill>
              <a:srgbClr val="E3004A"/>
            </a:solidFill>
          </a:ln>
          <a:effectLst>
            <a:outerShdw blurRad="50800" dist="38100" dir="5400000" algn="t" rotWithShape="0">
              <a:prstClr val="black">
                <a:alpha val="40000"/>
              </a:prstClr>
            </a:outerShdw>
          </a:effectLst>
        </p:spPr>
        <p:txBody>
          <a:bodyPr wrap="square" rtlCol="0">
            <a:spAutoFit/>
          </a:bodyPr>
          <a:lstStyle/>
          <a:p>
            <a:r>
              <a:rPr lang="en-GB" sz="2800" dirty="0" smtClean="0"/>
              <a:t>Spatial data should be tested for correlations (| Spearman rho | &gt; 0.7) and highly correlated variables should be omitted!</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Acquire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t>Model algorithm to </a:t>
            </a:r>
            <a:r>
              <a:rPr lang="en-GB" dirty="0" smtClean="0"/>
              <a:t>relate </a:t>
            </a:r>
            <a:r>
              <a:rPr lang="en-GB" dirty="0" smtClean="0"/>
              <a:t>species occurrence to spatial data.</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8" name="Picture 2"/>
          <p:cNvPicPr>
            <a:picLocks noChangeAspect="1" noChangeArrowheads="1"/>
          </p:cNvPicPr>
          <p:nvPr/>
        </p:nvPicPr>
        <p:blipFill>
          <a:blip r:embed="rId3" cstate="screen"/>
          <a:srcRect/>
          <a:stretch>
            <a:fillRect/>
          </a:stretch>
        </p:blipFill>
        <p:spPr bwMode="auto">
          <a:xfrm>
            <a:off x="755576" y="981100"/>
            <a:ext cx="7108945" cy="5616252"/>
          </a:xfrm>
          <a:prstGeom prst="rect">
            <a:avLst/>
          </a:prstGeom>
          <a:noFill/>
          <a:ln w="9525" algn="ctr">
            <a:noFill/>
            <a:miter lim="800000"/>
            <a:headEnd/>
            <a:tailEnd/>
          </a:ln>
        </p:spPr>
      </p:pic>
      <p:sp>
        <p:nvSpPr>
          <p:cNvPr id="9" name="TextBox 23"/>
          <p:cNvSpPr txBox="1">
            <a:spLocks noChangeArrowheads="1"/>
          </p:cNvSpPr>
          <p:nvPr/>
        </p:nvSpPr>
        <p:spPr bwMode="auto">
          <a:xfrm>
            <a:off x="6529560" y="6433591"/>
            <a:ext cx="2506936" cy="307777"/>
          </a:xfrm>
          <a:prstGeom prst="rect">
            <a:avLst/>
          </a:prstGeom>
          <a:noFill/>
          <a:ln w="9525">
            <a:noFill/>
            <a:miter lim="800000"/>
            <a:headEnd/>
            <a:tailEnd/>
          </a:ln>
        </p:spPr>
        <p:txBody>
          <a:bodyPr wrap="square">
            <a:spAutoFit/>
          </a:bodyPr>
          <a:lstStyle/>
          <a:p>
            <a:pPr algn="r"/>
            <a:r>
              <a:rPr lang="en-GB" sz="1400" dirty="0"/>
              <a:t>From: </a:t>
            </a:r>
            <a:r>
              <a:rPr lang="en-GB" sz="1400" dirty="0" err="1"/>
              <a:t>Wisz</a:t>
            </a:r>
            <a:r>
              <a:rPr lang="en-GB" sz="1400" dirty="0"/>
              <a:t> </a:t>
            </a:r>
            <a:r>
              <a:rPr lang="en-GB" sz="1400" i="1" dirty="0"/>
              <a:t>et al.</a:t>
            </a:r>
            <a:r>
              <a:rPr lang="en-GB" sz="1400" dirty="0"/>
              <a:t>, DDI 2008</a:t>
            </a:r>
          </a:p>
        </p:txBody>
      </p:sp>
      <p:cxnSp>
        <p:nvCxnSpPr>
          <p:cNvPr id="11" name="Straight Arrow Connector 10"/>
          <p:cNvCxnSpPr/>
          <p:nvPr/>
        </p:nvCxnSpPr>
        <p:spPr>
          <a:xfrm>
            <a:off x="899592" y="1412776"/>
            <a:ext cx="1008112" cy="72008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sp>
        <p:nvSpPr>
          <p:cNvPr id="9" name="TextBox 23"/>
          <p:cNvSpPr txBox="1">
            <a:spLocks noChangeArrowheads="1"/>
          </p:cNvSpPr>
          <p:nvPr/>
        </p:nvSpPr>
        <p:spPr bwMode="auto">
          <a:xfrm>
            <a:off x="5652120" y="6433591"/>
            <a:ext cx="3240360" cy="307777"/>
          </a:xfrm>
          <a:prstGeom prst="rect">
            <a:avLst/>
          </a:prstGeom>
          <a:noFill/>
          <a:ln w="9525">
            <a:noFill/>
            <a:miter lim="800000"/>
            <a:headEnd/>
            <a:tailEnd/>
          </a:ln>
        </p:spPr>
        <p:txBody>
          <a:bodyPr wrap="square">
            <a:spAutoFit/>
          </a:bodyPr>
          <a:lstStyle/>
          <a:p>
            <a:pPr algn="r"/>
            <a:r>
              <a:rPr lang="en-GB" sz="1400" dirty="0"/>
              <a:t>From: </a:t>
            </a:r>
            <a:r>
              <a:rPr lang="en-GB" sz="1400" dirty="0" err="1" smtClean="0"/>
              <a:t>Yahara</a:t>
            </a:r>
            <a:r>
              <a:rPr lang="en-GB" sz="1400" dirty="0" smtClean="0"/>
              <a:t> </a:t>
            </a:r>
            <a:r>
              <a:rPr lang="en-GB" sz="1400" i="1" dirty="0"/>
              <a:t>et </a:t>
            </a:r>
            <a:r>
              <a:rPr lang="en-GB" sz="1400" i="1" dirty="0" smtClean="0"/>
              <a:t>al. </a:t>
            </a:r>
            <a:r>
              <a:rPr lang="en-GB" sz="1400" dirty="0" smtClean="0"/>
              <a:t>2013</a:t>
            </a:r>
            <a:endParaRPr lang="en-GB" sz="1400" dirty="0"/>
          </a:p>
        </p:txBody>
      </p:sp>
      <p:pic>
        <p:nvPicPr>
          <p:cNvPr id="6" name="Picture 5" descr="RankLogAbundance_sunda_861"/>
          <p:cNvPicPr>
            <a:picLocks noChangeAspect="1"/>
          </p:cNvPicPr>
          <p:nvPr/>
        </p:nvPicPr>
        <p:blipFill>
          <a:blip r:embed="rId3" cstate="screen"/>
          <a:stretch>
            <a:fillRect/>
          </a:stretch>
        </p:blipFill>
        <p:spPr bwMode="auto">
          <a:xfrm>
            <a:off x="611560" y="1052736"/>
            <a:ext cx="8280000" cy="5414657"/>
          </a:xfrm>
          <a:prstGeom prst="rect">
            <a:avLst/>
          </a:prstGeom>
          <a:noFill/>
          <a:ln w="9525">
            <a:noFill/>
            <a:miter lim="800000"/>
            <a:headEnd/>
            <a:tailEnd/>
          </a:ln>
        </p:spPr>
      </p:pic>
      <p:sp>
        <p:nvSpPr>
          <p:cNvPr id="7" name="TextBox 6"/>
          <p:cNvSpPr txBox="1"/>
          <p:nvPr/>
        </p:nvSpPr>
        <p:spPr>
          <a:xfrm>
            <a:off x="4139952" y="4788441"/>
            <a:ext cx="4464496" cy="584775"/>
          </a:xfrm>
          <a:prstGeom prst="rect">
            <a:avLst/>
          </a:prstGeom>
          <a:solidFill>
            <a:srgbClr val="FFFFFF">
              <a:alpha val="50196"/>
            </a:srgbClr>
          </a:solidFill>
          <a:ln w="19050">
            <a:solidFill>
              <a:srgbClr val="E3004A"/>
            </a:solidFill>
          </a:ln>
          <a:effectLst>
            <a:outerShdw blurRad="50800" dist="38100" dir="5400000" algn="t" rotWithShape="0">
              <a:prstClr val="black">
                <a:alpha val="40000"/>
              </a:prstClr>
            </a:outerShdw>
          </a:effectLst>
        </p:spPr>
        <p:txBody>
          <a:bodyPr wrap="square" rtlCol="0">
            <a:spAutoFit/>
          </a:bodyPr>
          <a:lstStyle/>
          <a:p>
            <a:pPr algn="ctr"/>
            <a:r>
              <a:rPr lang="en-GB" sz="3200" dirty="0" smtClean="0"/>
              <a:t>2/3 cannot be modelled</a:t>
            </a:r>
            <a:endParaRPr lang="en-GB" sz="3200" dirty="0"/>
          </a:p>
        </p:txBody>
      </p:sp>
      <p:sp>
        <p:nvSpPr>
          <p:cNvPr id="8" name="TextBox 7"/>
          <p:cNvSpPr txBox="1"/>
          <p:nvPr/>
        </p:nvSpPr>
        <p:spPr>
          <a:xfrm>
            <a:off x="1161389" y="4202349"/>
            <a:ext cx="360040" cy="707886"/>
          </a:xfrm>
          <a:prstGeom prst="rect">
            <a:avLst/>
          </a:prstGeom>
          <a:noFill/>
        </p:spPr>
        <p:txBody>
          <a:bodyPr wrap="square" rtlCol="0">
            <a:spAutoFit/>
          </a:bodyPr>
          <a:lstStyle/>
          <a:p>
            <a:r>
              <a:rPr lang="en-GB" sz="4000" b="1" dirty="0" smtClean="0">
                <a:solidFill>
                  <a:srgbClr val="E3004A"/>
                </a:solidFill>
              </a:rPr>
              <a:t>5</a:t>
            </a:r>
            <a:endParaRPr lang="en-US" sz="4000" b="1"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7"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35842" name="Picture 2"/>
          <p:cNvPicPr>
            <a:picLocks noChangeAspect="1" noChangeArrowheads="1"/>
          </p:cNvPicPr>
          <p:nvPr/>
        </p:nvPicPr>
        <p:blipFill>
          <a:blip r:embed="rId3" cstate="screen"/>
          <a:srcRect/>
          <a:stretch>
            <a:fillRect/>
          </a:stretch>
        </p:blipFill>
        <p:spPr bwMode="auto">
          <a:xfrm>
            <a:off x="1331640" y="1052736"/>
            <a:ext cx="6715385" cy="540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sp>
        <p:nvSpPr>
          <p:cNvPr id="9"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pic>
        <p:nvPicPr>
          <p:cNvPr id="8" name="Picture 4"/>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515736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Get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solidFill>
                  <a:schemeClr val="tx1">
                    <a:lumMod val="50000"/>
                    <a:lumOff val="50000"/>
                  </a:schemeClr>
                </a:solidFill>
              </a:rPr>
              <a:t>Model algorithm to </a:t>
            </a:r>
            <a:r>
              <a:rPr lang="en-GB" dirty="0" smtClean="0">
                <a:solidFill>
                  <a:schemeClr val="tx1">
                    <a:lumMod val="50000"/>
                    <a:lumOff val="50000"/>
                  </a:schemeClr>
                </a:solidFill>
              </a:rPr>
              <a:t>relate </a:t>
            </a:r>
            <a:r>
              <a:rPr lang="en-GB" dirty="0" smtClean="0">
                <a:solidFill>
                  <a:schemeClr val="tx1">
                    <a:lumMod val="50000"/>
                    <a:lumOff val="50000"/>
                  </a:schemeClr>
                </a:solidFill>
              </a:rPr>
              <a:t>species occurrence to spatial data.</a:t>
            </a:r>
          </a:p>
          <a:p>
            <a:pPr marL="457200" indent="-457200">
              <a:buFont typeface="+mj-lt"/>
              <a:buAutoNum type="arabicPeriod"/>
            </a:pPr>
            <a:r>
              <a:rPr lang="en-GB" dirty="0" smtClean="0"/>
              <a:t>Statistical testing with a null-model.</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4" y="1034733"/>
            <a:ext cx="8407625" cy="830997"/>
          </a:xfrm>
          <a:prstGeom prst="rect">
            <a:avLst/>
          </a:prstGeom>
          <a:noFill/>
        </p:spPr>
        <p:txBody>
          <a:bodyPr wrap="square" rtlCol="0">
            <a:spAutoFit/>
          </a:bodyPr>
          <a:lstStyle/>
          <a:p>
            <a:pPr marL="0" lvl="1" algn="l">
              <a:defRPr/>
            </a:pPr>
            <a:r>
              <a:rPr lang="en-GB" sz="2400" dirty="0" smtClean="0"/>
              <a:t>Most models build on Evelyn Hutchinson’s </a:t>
            </a:r>
            <a:r>
              <a:rPr lang="en-GB" sz="2400" i="1" dirty="0" smtClean="0"/>
              <a:t>n</a:t>
            </a:r>
            <a:r>
              <a:rPr lang="en-GB" sz="2400" dirty="0" smtClean="0"/>
              <a:t>-dimensional niche hyper-volume.</a:t>
            </a:r>
          </a:p>
        </p:txBody>
      </p:sp>
      <p:pic>
        <p:nvPicPr>
          <p:cNvPr id="23" name="Picture 22" descr="Hutchinson.jpg"/>
          <p:cNvPicPr>
            <a:picLocks noChangeAspect="1"/>
          </p:cNvPicPr>
          <p:nvPr/>
        </p:nvPicPr>
        <p:blipFill>
          <a:blip r:embed="rId3" cstate="screen"/>
          <a:stretch>
            <a:fillRect/>
          </a:stretch>
        </p:blipFill>
        <p:spPr>
          <a:xfrm>
            <a:off x="5855516" y="2133256"/>
            <a:ext cx="2710843" cy="3600000"/>
          </a:xfrm>
          <a:prstGeom prst="rect">
            <a:avLst/>
          </a:prstGeom>
          <a:ln>
            <a:solidFill>
              <a:schemeClr val="tx1"/>
            </a:solidFill>
          </a:ln>
          <a:effectLst>
            <a:outerShdw blurRad="292100" dist="139700" dir="2700000" algn="tl" rotWithShape="0">
              <a:srgbClr val="333333">
                <a:alpha val="65000"/>
              </a:srgbClr>
            </a:outerShdw>
          </a:effectLst>
        </p:spPr>
      </p:pic>
      <p:pic>
        <p:nvPicPr>
          <p:cNvPr id="24" name="Picture 23" descr="hutchinson2.jpg"/>
          <p:cNvPicPr>
            <a:picLocks noChangeAspect="1"/>
          </p:cNvPicPr>
          <p:nvPr/>
        </p:nvPicPr>
        <p:blipFill>
          <a:blip r:embed="rId4" cstate="screen"/>
          <a:stretch>
            <a:fillRect/>
          </a:stretch>
        </p:blipFill>
        <p:spPr>
          <a:xfrm>
            <a:off x="846588" y="2133256"/>
            <a:ext cx="4800000" cy="36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Box 24"/>
          <p:cNvSpPr txBox="1"/>
          <p:nvPr/>
        </p:nvSpPr>
        <p:spPr>
          <a:xfrm>
            <a:off x="746620" y="6002124"/>
            <a:ext cx="8397380" cy="523220"/>
          </a:xfrm>
          <a:prstGeom prst="rect">
            <a:avLst/>
          </a:prstGeom>
          <a:noFill/>
        </p:spPr>
        <p:txBody>
          <a:bodyPr wrap="square" rtlCol="0">
            <a:spAutoFit/>
          </a:bodyPr>
          <a:lstStyle/>
          <a:p>
            <a:pPr marL="0" lvl="1" algn="l"/>
            <a:r>
              <a:rPr lang="en-US" sz="1400" dirty="0" smtClean="0"/>
              <a:t>From Hutchinson, G.E. 1957. Concluding remarks. Cold Spring Harbor Symposia on Quantitative Biology 22: 415-427.</a:t>
            </a:r>
            <a:r>
              <a:rPr lang="en-GB" sz="1400" dirty="0" smtClean="0"/>
              <a:t> </a:t>
            </a:r>
            <a:endParaRPr lang="nl-NL"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2050" name="Picture 2"/>
          <p:cNvPicPr>
            <a:picLocks noChangeAspect="1" noChangeArrowheads="1"/>
          </p:cNvPicPr>
          <p:nvPr/>
        </p:nvPicPr>
        <p:blipFill>
          <a:blip r:embed="rId3" cstate="screen"/>
          <a:srcRect/>
          <a:stretch>
            <a:fillRect/>
          </a:stretch>
        </p:blipFill>
        <p:spPr bwMode="auto">
          <a:xfrm>
            <a:off x="1835696" y="1340768"/>
            <a:ext cx="5778047" cy="5184575"/>
          </a:xfrm>
          <a:prstGeom prst="rect">
            <a:avLst/>
          </a:prstGeom>
          <a:noFill/>
          <a:ln w="9525">
            <a:noFill/>
            <a:miter lim="800000"/>
            <a:headEnd/>
            <a:tailEnd/>
          </a:ln>
        </p:spPr>
      </p:pic>
      <p:sp>
        <p:nvSpPr>
          <p:cNvPr id="8" name="TextBox 7"/>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1026" name="Picture 2"/>
          <p:cNvPicPr>
            <a:picLocks noChangeAspect="1" noChangeArrowheads="1"/>
          </p:cNvPicPr>
          <p:nvPr/>
        </p:nvPicPr>
        <p:blipFill>
          <a:blip r:embed="rId3" cstate="screen"/>
          <a:srcRect/>
          <a:stretch>
            <a:fillRect/>
          </a:stretch>
        </p:blipFill>
        <p:spPr bwMode="auto">
          <a:xfrm>
            <a:off x="1547664" y="1340768"/>
            <a:ext cx="6099671" cy="5251137"/>
          </a:xfrm>
          <a:prstGeom prst="rect">
            <a:avLst/>
          </a:prstGeom>
          <a:noFill/>
          <a:ln w="9525">
            <a:noFill/>
            <a:miter lim="800000"/>
            <a:headEnd/>
            <a:tailEnd/>
          </a:ln>
        </p:spPr>
      </p:pic>
      <p:sp>
        <p:nvSpPr>
          <p:cNvPr id="6" name="TextBox 5"/>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5576" y="522546"/>
            <a:ext cx="7920880" cy="1754326"/>
          </a:xfrm>
          <a:prstGeom prst="rect">
            <a:avLst/>
          </a:prstGeom>
          <a:noFill/>
        </p:spPr>
        <p:txBody>
          <a:bodyPr wrap="square" rtlCol="0">
            <a:spAutoFit/>
          </a:bodyPr>
          <a:lstStyle/>
          <a:p>
            <a:pPr algn="ctr"/>
            <a:r>
              <a:rPr lang="en-GB" sz="5400" dirty="0" smtClean="0">
                <a:solidFill>
                  <a:srgbClr val="E3004A"/>
                </a:solidFill>
              </a:rPr>
              <a:t>Statistical testing with a null-model</a:t>
            </a:r>
            <a:endParaRPr lang="en-GB" sz="5400" dirty="0">
              <a:solidFill>
                <a:srgbClr val="E3004A"/>
              </a:solidFill>
            </a:endParaRPr>
          </a:p>
        </p:txBody>
      </p:sp>
      <p:pic>
        <p:nvPicPr>
          <p:cNvPr id="3" name="Picture 2"/>
          <p:cNvPicPr>
            <a:picLocks noChangeAspect="1" noChangeArrowheads="1"/>
          </p:cNvPicPr>
          <p:nvPr/>
        </p:nvPicPr>
        <p:blipFill>
          <a:blip r:embed="rId3" cstate="screen"/>
          <a:srcRect/>
          <a:stretch>
            <a:fillRect/>
          </a:stretch>
        </p:blipFill>
        <p:spPr bwMode="auto">
          <a:xfrm>
            <a:off x="756456" y="2645537"/>
            <a:ext cx="7920000" cy="308771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p:txBody>
      </p:sp>
      <p:pic>
        <p:nvPicPr>
          <p:cNvPr id="26" name="Picture 21" descr="S_laevis_Maxent"/>
          <p:cNvPicPr>
            <a:picLocks noChangeAspect="1" noChangeArrowheads="1"/>
          </p:cNvPicPr>
          <p:nvPr/>
        </p:nvPicPr>
        <p:blipFill>
          <a:blip r:embed="rId4" cstate="screen"/>
          <a:srcRect/>
          <a:stretch>
            <a:fillRect/>
          </a:stretch>
        </p:blipFill>
        <p:spPr bwMode="auto">
          <a:xfrm>
            <a:off x="1202983" y="2565430"/>
            <a:ext cx="3657057" cy="3960000"/>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1" descr="S_laevis_Maxent_01"/>
          <p:cNvPicPr>
            <a:picLocks noChangeAspect="1" noChangeArrowheads="1"/>
          </p:cNvPicPr>
          <p:nvPr/>
        </p:nvPicPr>
        <p:blipFill>
          <a:blip r:embed="rId5" cstate="screen"/>
          <a:srcRect/>
          <a:stretch>
            <a:fillRect/>
          </a:stretch>
        </p:blipFill>
        <p:spPr bwMode="auto">
          <a:xfrm>
            <a:off x="5076070" y="2564880"/>
            <a:ext cx="3657057" cy="396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a:p>
            <a:pPr marL="360363" indent="-360363" eaLnBrk="0" hangingPunct="0">
              <a:spcBef>
                <a:spcPts val="0"/>
              </a:spcBef>
              <a:buFont typeface="+mj-lt"/>
              <a:buAutoNum type="arabicPeriod"/>
            </a:pPr>
            <a:r>
              <a:rPr lang="en-GB" sz="2400" kern="0" dirty="0" smtClean="0">
                <a:latin typeface="Calibri" pitchFamily="34" charset="0"/>
              </a:rPr>
              <a:t>Single measure of SDM accuracy.</a:t>
            </a:r>
          </a:p>
          <a:p>
            <a:pPr marL="360363" indent="-360363">
              <a:buFont typeface="+mj-lt"/>
              <a:buAutoNum type="arabicPeriod"/>
            </a:pPr>
            <a:r>
              <a:rPr lang="en-GB" sz="2400" kern="0" dirty="0" smtClean="0">
                <a:latin typeface="Calibri" pitchFamily="34" charset="0"/>
              </a:rPr>
              <a:t>Prevalence insensitive.</a:t>
            </a:r>
          </a:p>
          <a:p>
            <a:pPr marL="360363" indent="-360363">
              <a:buFont typeface="+mj-lt"/>
              <a:buAutoNum type="arabicPeriod"/>
            </a:pPr>
            <a:endParaRPr lang="en-GB" sz="2400" kern="0" dirty="0" smtClean="0">
              <a:latin typeface="Calibri" pitchFamily="34" charset="0"/>
            </a:endParaRPr>
          </a:p>
          <a:p>
            <a:pPr marL="355600">
              <a:buNone/>
            </a:pPr>
            <a:r>
              <a:rPr lang="en-GB" sz="2400" dirty="0" smtClean="0">
                <a:latin typeface="Calibri" pitchFamily="34" charset="0"/>
              </a:rPr>
              <a:t>Prevalence =   ______</a:t>
            </a:r>
            <a:r>
              <a:rPr lang="en-GB" sz="2400" u="sng" dirty="0" smtClean="0">
                <a:latin typeface="Calibri" pitchFamily="34" charset="0"/>
              </a:rPr>
              <a:t>presences____ </a:t>
            </a:r>
          </a:p>
          <a:p>
            <a:pPr marL="803275" indent="1346200">
              <a:buNone/>
            </a:pPr>
            <a:r>
              <a:rPr lang="en-GB" sz="2400" dirty="0" smtClean="0">
                <a:latin typeface="Calibri" pitchFamily="34" charset="0"/>
              </a:rPr>
              <a:t>(presences + </a:t>
            </a:r>
            <a:r>
              <a:rPr lang="en-GB" sz="2400" dirty="0" smtClean="0">
                <a:solidFill>
                  <a:srgbClr val="E3004A"/>
                </a:solidFill>
                <a:latin typeface="Calibri" pitchFamily="34" charset="0"/>
              </a:rPr>
              <a:t>absences</a:t>
            </a:r>
            <a:r>
              <a:rPr lang="en-GB" sz="2400" dirty="0" smtClean="0">
                <a:latin typeface="Calibri" pitchFamily="34" charset="0"/>
              </a:rPr>
              <a:t>)</a:t>
            </a:r>
            <a:endParaRPr lang="en-GB" sz="2400" kern="0" dirty="0" smtClean="0">
              <a:latin typeface="Calibri" pitchFamily="34" charset="0"/>
            </a:endParaRP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endParaRPr kumimoji="0" lang="en-GB" sz="2400" b="0" i="0" u="none" strike="noStrike" kern="0" cap="none" spc="0" normalizeH="0" baseline="0" noProof="0" dirty="0" smtClean="0">
              <a:ln>
                <a:noFill/>
              </a:ln>
              <a:effectLst/>
              <a:uLnTx/>
              <a:uFillTx/>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additive="base">
                                        <p:cTn id="7"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 calcmode="lin" valueType="num">
                                      <p:cBhvr additive="base">
                                        <p:cTn id="13"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xEl>
                                              <p:pRg st="6" end="6"/>
                                            </p:txEl>
                                          </p:spTgt>
                                        </p:tgtEl>
                                        <p:attrNameLst>
                                          <p:attrName>style.visibility</p:attrName>
                                        </p:attrNameLst>
                                      </p:cBhvr>
                                      <p:to>
                                        <p:strVal val="visible"/>
                                      </p:to>
                                    </p:set>
                                    <p:anim calcmode="lin" valueType="num">
                                      <p:cBhvr additive="base">
                                        <p:cTn id="17" dur="500" fill="hold"/>
                                        <p:tgtEl>
                                          <p:spTgt spid="2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xEl>
                                              <p:pRg st="7" end="7"/>
                                            </p:txEl>
                                          </p:spTgt>
                                        </p:tgtEl>
                                        <p:attrNameLst>
                                          <p:attrName>style.visibility</p:attrName>
                                        </p:attrNameLst>
                                      </p:cBhvr>
                                      <p:to>
                                        <p:strVal val="visible"/>
                                      </p:to>
                                    </p:set>
                                    <p:anim calcmode="lin" valueType="num">
                                      <p:cBhvr additive="base">
                                        <p:cTn id="21" dur="500" fill="hold"/>
                                        <p:tgtEl>
                                          <p:spTgt spid="2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400" dirty="0" smtClean="0">
                <a:solidFill>
                  <a:srgbClr val="E3004A"/>
                </a:solidFill>
                <a:latin typeface="Calibri" pitchFamily="34" charset="0"/>
                <a:ea typeface="+mj-ea"/>
                <a:cs typeface="Calibri" pitchFamily="34" charset="0"/>
              </a:rPr>
              <a:t>Absences</a:t>
            </a:r>
            <a:r>
              <a:rPr lang="en-GB" sz="2400" dirty="0" smtClean="0">
                <a:latin typeface="Calibri" pitchFamily="34" charset="0"/>
                <a:ea typeface="+mj-ea"/>
                <a:cs typeface="Calibri" pitchFamily="34" charset="0"/>
              </a:rPr>
              <a:t> – Standard procedure</a:t>
            </a:r>
          </a:p>
          <a:p>
            <a:pPr marL="0" indent="0">
              <a:buFontTx/>
              <a:buNone/>
            </a:pPr>
            <a:endParaRPr lang="en-GB" sz="2400" dirty="0" smtClean="0">
              <a:latin typeface="Calibri" pitchFamily="34" charset="0"/>
              <a:ea typeface="+mj-ea"/>
              <a:cs typeface="Calibri" pitchFamily="34" charset="0"/>
            </a:endParaRPr>
          </a:p>
          <a:p>
            <a:pPr marL="457200" indent="-457200">
              <a:buFont typeface="+mj-lt"/>
              <a:buAutoNum type="arabicPeriod"/>
            </a:pPr>
            <a:r>
              <a:rPr lang="en-GB" sz="2400" dirty="0" smtClean="0">
                <a:latin typeface="Calibri" pitchFamily="34" charset="0"/>
                <a:ea typeface="+mj-ea"/>
                <a:cs typeface="Calibri" pitchFamily="34" charset="0"/>
              </a:rPr>
              <a:t>Collection records are presence-only data i.e. plants are never </a:t>
            </a:r>
            <a:r>
              <a:rPr lang="en-GB" sz="2400" dirty="0" smtClean="0">
                <a:solidFill>
                  <a:srgbClr val="E3004A"/>
                </a:solidFill>
                <a:latin typeface="Calibri" pitchFamily="34" charset="0"/>
                <a:ea typeface="+mj-ea"/>
                <a:cs typeface="Calibri" pitchFamily="34" charset="0"/>
              </a:rPr>
              <a:t>NOT</a:t>
            </a:r>
            <a:r>
              <a:rPr lang="en-GB" sz="2400" dirty="0" smtClean="0">
                <a:latin typeface="Calibri" pitchFamily="34" charset="0"/>
                <a:ea typeface="+mj-ea"/>
                <a:cs typeface="Calibri" pitchFamily="34" charset="0"/>
              </a:rPr>
              <a:t> collected !!!</a:t>
            </a:r>
          </a:p>
          <a:p>
            <a:pPr marL="457200" indent="-457200">
              <a:buFont typeface="+mj-lt"/>
              <a:buAutoNum type="arabicPeriod"/>
            </a:pPr>
            <a:r>
              <a:rPr lang="en-GB" sz="2400" dirty="0" smtClean="0">
                <a:latin typeface="Calibri" pitchFamily="34" charset="0"/>
                <a:ea typeface="+mj-ea"/>
                <a:cs typeface="Calibri" pitchFamily="34" charset="0"/>
              </a:rPr>
              <a:t>All statistics, including AUC, </a:t>
            </a:r>
            <a:r>
              <a:rPr lang="en-GB" sz="2400" dirty="0" smtClean="0">
                <a:solidFill>
                  <a:srgbClr val="E3004A"/>
                </a:solidFill>
                <a:latin typeface="Calibri" pitchFamily="34" charset="0"/>
                <a:ea typeface="+mj-ea"/>
                <a:cs typeface="Calibri" pitchFamily="34" charset="0"/>
              </a:rPr>
              <a:t>require absences</a:t>
            </a:r>
            <a:r>
              <a:rPr lang="en-GB" sz="2400" dirty="0" smtClean="0">
                <a:latin typeface="Calibri" pitchFamily="34" charset="0"/>
                <a:ea typeface="+mj-ea"/>
                <a:cs typeface="Calibri" pitchFamily="34" charset="0"/>
              </a:rPr>
              <a:t>,</a:t>
            </a:r>
          </a:p>
          <a:p>
            <a:pPr marL="457200" indent="-457200">
              <a:buFont typeface="+mj-lt"/>
              <a:buAutoNum type="arabicPeriod"/>
            </a:pPr>
            <a:r>
              <a:rPr lang="en-GB" sz="2400" dirty="0" smtClean="0">
                <a:latin typeface="Calibri" pitchFamily="34" charset="0"/>
                <a:ea typeface="+mj-ea"/>
                <a:cs typeface="Calibri" pitchFamily="34" charset="0"/>
              </a:rPr>
              <a:t>Problem solved by the introduction of </a:t>
            </a:r>
            <a:r>
              <a:rPr lang="en-GB" sz="2400" dirty="0" smtClean="0">
                <a:solidFill>
                  <a:srgbClr val="E3004A"/>
                </a:solidFill>
                <a:latin typeface="Calibri" pitchFamily="34" charset="0"/>
                <a:ea typeface="+mj-ea"/>
                <a:cs typeface="Calibri" pitchFamily="34" charset="0"/>
              </a:rPr>
              <a:t>pseudo-absences</a:t>
            </a:r>
            <a:r>
              <a:rPr lang="en-GB" sz="2400" dirty="0" smtClean="0">
                <a:latin typeface="Calibri" pitchFamily="34" charset="0"/>
                <a:ea typeface="+mj-ea"/>
                <a:cs typeface="Calibri" pitchFamily="34" charset="0"/>
              </a:rPr>
              <a:t>.</a:t>
            </a:r>
          </a:p>
          <a:p>
            <a:pPr marL="457200" indent="-457200">
              <a:buFont typeface="+mj-lt"/>
              <a:buAutoNum type="arabicPeriod"/>
            </a:pPr>
            <a:endParaRPr lang="en-GB" sz="2400" dirty="0" smtClean="0">
              <a:solidFill>
                <a:srgbClr val="D36616"/>
              </a:solidFill>
              <a:latin typeface="Calibri" pitchFamily="34" charset="0"/>
              <a:ea typeface="+mj-ea"/>
              <a:cs typeface="Calibri" pitchFamily="34" charset="0"/>
            </a:endParaRPr>
          </a:p>
          <a:p>
            <a:pPr marL="457200" indent="-457200">
              <a:buFont typeface="+mj-lt"/>
              <a:buAutoNum type="arabicPeriod"/>
            </a:pPr>
            <a:endParaRPr lang="en-GB" sz="2400" dirty="0" smtClean="0">
              <a:solidFill>
                <a:srgbClr val="004489"/>
              </a:solidFill>
              <a:latin typeface="Calibri" pitchFamily="34" charset="0"/>
              <a:ea typeface="+mj-ea"/>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3" end="3"/>
                                            </p:txEl>
                                          </p:spTgt>
                                        </p:tgtEl>
                                        <p:attrNameLst>
                                          <p:attrName>style.visibility</p:attrName>
                                        </p:attrNameLst>
                                      </p:cBhvr>
                                      <p:to>
                                        <p:strVal val="visible"/>
                                      </p:to>
                                    </p:set>
                                    <p:animEffect transition="in" filter="fade">
                                      <p:cBhvr>
                                        <p:cTn id="12" dur="1000"/>
                                        <p:tgtEl>
                                          <p:spTgt spid="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animEffect transition="in" filter="fade">
                                      <p:cBhvr>
                                        <p:cTn id="17"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Pseudo-absences/Background sample</a:t>
            </a:r>
            <a:endParaRPr lang="en-GB" sz="2800" dirty="0" smtClean="0">
              <a:solidFill>
                <a:srgbClr val="E3004A"/>
              </a:solidFill>
              <a:latin typeface="Calibri" pitchFamily="34" charset="0"/>
              <a:ea typeface="+mj-ea"/>
              <a:cs typeface="Calibri" pitchFamily="34" charset="0"/>
            </a:endParaRP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animEffect transition="in" filter="fade">
                                      <p:cBhvr>
                                        <p:cTn id="15"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692958" y="1240835"/>
            <a:ext cx="4381083" cy="5262484"/>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10057"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graphicFrame>
        <p:nvGraphicFramePr>
          <p:cNvPr id="6" name="Table 5"/>
          <p:cNvGraphicFramePr>
            <a:graphicFrameLocks noGrp="1"/>
          </p:cNvGraphicFramePr>
          <p:nvPr/>
        </p:nvGraphicFramePr>
        <p:xfrm>
          <a:off x="2267680" y="4509150"/>
          <a:ext cx="6192861" cy="822960"/>
        </p:xfrm>
        <a:graphic>
          <a:graphicData uri="http://schemas.openxmlformats.org/drawingml/2006/table">
            <a:tbl>
              <a:tblPr firstRow="1" bandRow="1">
                <a:tableStyleId>{5C22544A-7EE6-4342-B048-85BDC9FD1C3A}</a:tableStyleId>
              </a:tblPr>
              <a:tblGrid>
                <a:gridCol w="1609392"/>
                <a:gridCol w="1902008"/>
                <a:gridCol w="2681461"/>
              </a:tblGrid>
              <a:tr h="370840">
                <a:tc>
                  <a:txBody>
                    <a:bodyPr/>
                    <a:lstStyle/>
                    <a:p>
                      <a:pPr algn="r"/>
                      <a:r>
                        <a:rPr lang="en-GB" sz="2400" b="0" kern="1200" dirty="0" smtClean="0">
                          <a:solidFill>
                            <a:srgbClr val="E3004A"/>
                          </a:solidFill>
                          <a:latin typeface="Calibri" pitchFamily="34" charset="0"/>
                          <a:ea typeface="+mn-ea"/>
                          <a:cs typeface="Calibri" pitchFamily="34" charset="0"/>
                        </a:rPr>
                        <a:t>Prevalence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400" b="0" u="sng" kern="1200" dirty="0" smtClean="0">
                          <a:solidFill>
                            <a:schemeClr val="tx1"/>
                          </a:solidFill>
                          <a:latin typeface="Calibri" pitchFamily="34" charset="0"/>
                          <a:ea typeface="+mn-ea"/>
                          <a:cs typeface="Calibri" pitchFamily="34" charset="0"/>
                        </a:rPr>
                        <a:t>      69</a:t>
                      </a:r>
                      <a:r>
                        <a:rPr lang="en-GB" sz="2400" b="0" u="sng" kern="1200" baseline="0" dirty="0" smtClean="0">
                          <a:solidFill>
                            <a:schemeClr val="tx1"/>
                          </a:solidFill>
                          <a:latin typeface="Calibri" pitchFamily="34" charset="0"/>
                          <a:ea typeface="+mn-ea"/>
                          <a:cs typeface="Calibri" pitchFamily="34" charset="0"/>
                        </a:rPr>
                        <a:t>         </a:t>
                      </a:r>
                      <a:r>
                        <a:rPr lang="en-GB" sz="100" b="0" u="sng" kern="1200" baseline="0" dirty="0" smtClean="0">
                          <a:solidFill>
                            <a:schemeClr val="tx1"/>
                          </a:solidFill>
                          <a:latin typeface="Calibri" pitchFamily="34" charset="0"/>
                          <a:ea typeface="+mn-ea"/>
                          <a:cs typeface="Calibri" pitchFamily="34" charset="0"/>
                        </a:rPr>
                        <a:t>.</a:t>
                      </a:r>
                      <a:r>
                        <a:rPr lang="en-GB" sz="2400" b="0" u="sng" kern="1200" dirty="0" smtClean="0">
                          <a:solidFill>
                            <a:schemeClr val="tx1"/>
                          </a:solidFill>
                          <a:latin typeface="Calibri" pitchFamily="34" charset="0"/>
                          <a:ea typeface="+mn-ea"/>
                          <a:cs typeface="Calibri"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2400" b="0" dirty="0" smtClean="0">
                          <a:solidFill>
                            <a:schemeClr val="tx1"/>
                          </a:solidFill>
                          <a:latin typeface="Calibri" pitchFamily="34" charset="0"/>
                          <a:cs typeface="Calibri" pitchFamily="34" charset="0"/>
                        </a:rPr>
                        <a:t>(69+</a:t>
                      </a:r>
                      <a:r>
                        <a:rPr lang="en-GB" sz="2400" b="0" dirty="0" smtClean="0">
                          <a:solidFill>
                            <a:srgbClr val="E3004A"/>
                          </a:solidFill>
                          <a:latin typeface="Calibri" pitchFamily="34" charset="0"/>
                          <a:cs typeface="Calibri" pitchFamily="34" charset="0"/>
                        </a:rPr>
                        <a:t>1,000</a:t>
                      </a:r>
                      <a:r>
                        <a:rPr lang="en-GB" sz="2400" b="0" dirty="0" smtClean="0">
                          <a:solidFill>
                            <a:schemeClr val="tx1"/>
                          </a:solidFill>
                          <a:latin typeface="Calibri" pitchFamily="34" charset="0"/>
                          <a:cs typeface="Calibri" pitchFamily="34" charset="0"/>
                        </a:rPr>
                        <a:t>)</a:t>
                      </a:r>
                      <a:endParaRPr lang="en-GB" sz="2400" b="0" kern="1200" dirty="0" smtClean="0">
                        <a:solidFill>
                          <a:schemeClr val="tx1"/>
                        </a:solidFill>
                        <a:latin typeface="Calibri" pitchFamily="34" charset="0"/>
                        <a:ea typeface="+mn-ea"/>
                        <a:cs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b="0" kern="1200" dirty="0" smtClean="0">
                          <a:solidFill>
                            <a:schemeClr val="tx1"/>
                          </a:solidFill>
                          <a:latin typeface="Calibri" pitchFamily="34" charset="0"/>
                          <a:ea typeface="+mn-ea"/>
                          <a:cs typeface="Calibri" pitchFamily="34" charset="0"/>
                        </a:rPr>
                        <a:t>= 0.07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7" name="Striped Right Arrow 6"/>
          <p:cNvSpPr/>
          <p:nvPr/>
        </p:nvSpPr>
        <p:spPr bwMode="auto">
          <a:xfrm>
            <a:off x="1405532" y="4770880"/>
            <a:ext cx="720100" cy="301450"/>
          </a:xfrm>
          <a:prstGeom prst="striped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196752"/>
            <a:ext cx="8415337" cy="566124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latin typeface="Calibri" pitchFamily="34" charset="0"/>
                <a:ea typeface="+mj-ea"/>
                <a:cs typeface="Calibri" pitchFamily="34" charset="0"/>
              </a:rPr>
              <a:t>Get SDM values for presences and pseudo-absences.</a:t>
            </a:r>
          </a:p>
          <a:p>
            <a:pPr marL="0" indent="0">
              <a:buFontTx/>
              <a:buNone/>
            </a:pPr>
            <a:endParaRPr lang="en-GB" sz="2400" dirty="0" smtClean="0">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843808" y="1938857"/>
            <a:ext cx="3758360" cy="451447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5" name="Picture 9" descr="ROC_values"/>
          <p:cNvPicPr>
            <a:picLocks noGrp="1" noChangeAspect="1" noChangeArrowheads="1"/>
          </p:cNvPicPr>
          <p:nvPr>
            <p:ph sz="quarter" idx="2"/>
          </p:nvPr>
        </p:nvPicPr>
        <p:blipFill>
          <a:blip r:embed="rId3" cstate="screen">
            <a:extLst>
              <a:ext uri="{28A0092B-C50C-407E-A947-70E740481C1C}">
                <a14:useLocalDpi xmlns:a14="http://schemas.microsoft.com/office/drawing/2010/main" xmlns=""/>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4" cstate="screen">
            <a:extLst>
              <a:ext uri="{28A0092B-C50C-407E-A947-70E740481C1C}">
                <a14:useLocalDpi xmlns:a14="http://schemas.microsoft.com/office/drawing/2010/main" xmlns=""/>
              </a:ext>
            </a:extLst>
          </a:blip>
          <a:srcRect l="31834" t="4083"/>
          <a:stretch>
            <a:fillRect/>
          </a:stretch>
        </p:blipFill>
        <p:spPr bwMode="auto">
          <a:xfrm>
            <a:off x="1912661" y="576263"/>
            <a:ext cx="870037" cy="6281737"/>
          </a:xfrm>
          <a:noFill/>
          <a:ln>
            <a:solidFill>
              <a:schemeClr val="tx1"/>
            </a:solidFill>
          </a:ln>
        </p:spPr>
      </p:pic>
      <p:graphicFrame>
        <p:nvGraphicFramePr>
          <p:cNvPr id="65577" name="Group 41"/>
          <p:cNvGraphicFramePr>
            <a:graphicFrameLocks noGrp="1"/>
          </p:cNvGraphicFramePr>
          <p:nvPr>
            <p:ph sz="quarter" idx="4"/>
          </p:nvPr>
        </p:nvGraphicFramePr>
        <p:xfrm>
          <a:off x="4210262" y="579425"/>
          <a:ext cx="4602142" cy="158496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a</a:t>
            </a:r>
            <a:r>
              <a:rPr lang="en-US" dirty="0" smtClean="0">
                <a:latin typeface="Calibri" pitchFamily="34" charset="0"/>
              </a:rPr>
              <a:t>/(</a:t>
            </a:r>
            <a:r>
              <a:rPr lang="en-US" dirty="0" err="1" smtClean="0">
                <a:solidFill>
                  <a:srgbClr val="00B050"/>
                </a:solidFill>
                <a:latin typeface="Calibri" pitchFamily="34" charset="0"/>
              </a:rPr>
              <a:t>a</a:t>
            </a:r>
            <a:r>
              <a:rPr lang="en-US" dirty="0" err="1" smtClean="0">
                <a:latin typeface="Calibri" pitchFamily="34" charset="0"/>
              </a:rPr>
              <a:t>+</a:t>
            </a:r>
            <a:r>
              <a:rPr lang="en-US" dirty="0" err="1" smtClean="0">
                <a:solidFill>
                  <a:srgbClr val="FF0000"/>
                </a:solidFill>
                <a:latin typeface="Calibri" pitchFamily="34" charset="0"/>
              </a:rPr>
              <a:t>b</a:t>
            </a:r>
            <a:r>
              <a:rPr lang="en-US" dirty="0" smtClean="0">
                <a:latin typeface="Calibri" pitchFamily="34" charset="0"/>
              </a:rPr>
              <a:t>)</a:t>
            </a:r>
            <a:endParaRPr lang="en-US" dirty="0" smtClean="0">
              <a:latin typeface="Calibri" pitchFamily="34" charset="0"/>
              <a:sym typeface="Wingdings" pitchFamily="2" charset="2"/>
            </a:endParaRP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r>
              <a:rPr lang="en-US" dirty="0" err="1" smtClean="0">
                <a:solidFill>
                  <a:srgbClr val="990099"/>
                </a:solidFill>
                <a:latin typeface="Calibri" pitchFamily="34" charset="0"/>
                <a:sym typeface="Wingdings" pitchFamily="2" charset="2"/>
              </a:rPr>
              <a:t>c</a:t>
            </a:r>
            <a:r>
              <a:rPr lang="en-US" dirty="0" err="1" smtClean="0">
                <a:solidFill>
                  <a:srgbClr val="004489"/>
                </a:solidFill>
                <a:latin typeface="Calibri" pitchFamily="34" charset="0"/>
                <a:sym typeface="Wingdings" pitchFamily="2" charset="2"/>
              </a:rPr>
              <a:t>+</a:t>
            </a:r>
            <a:r>
              <a:rPr lang="en-US" dirty="0" err="1"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0"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65547"/>
                                        </p:tgtEl>
                                        <p:attrNameLst>
                                          <p:attrName>style.visibility</p:attrName>
                                        </p:attrNameLst>
                                      </p:cBhvr>
                                      <p:to>
                                        <p:strVal val="visible"/>
                                      </p:to>
                                    </p:set>
                                    <p:animEffect transition="in" filter="checkerboard(down)">
                                      <p:cBhvr>
                                        <p:cTn id="7" dur="500"/>
                                        <p:tgtEl>
                                          <p:spTgt spid="65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577"/>
                                        </p:tgtEl>
                                        <p:attrNameLst>
                                          <p:attrName>style.visibility</p:attrName>
                                        </p:attrNameLst>
                                      </p:cBhvr>
                                      <p:to>
                                        <p:strVal val="visible"/>
                                      </p:to>
                                    </p:set>
                                    <p:animEffect transition="in" filter="fade">
                                      <p:cBhvr>
                                        <p:cTn id="12" dur="1000"/>
                                        <p:tgtEl>
                                          <p:spTgt spid="655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579"/>
                                        </p:tgtEl>
                                        <p:attrNameLst>
                                          <p:attrName>style.visibility</p:attrName>
                                        </p:attrNameLst>
                                      </p:cBhvr>
                                      <p:to>
                                        <p:strVal val="visible"/>
                                      </p:to>
                                    </p:set>
                                    <p:animEffect transition="in" filter="fade">
                                      <p:cBhvr>
                                        <p:cTn id="15" dur="2000"/>
                                        <p:tgtEl>
                                          <p:spTgt spid="65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xmlns=""/>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xmlns=""/>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4489"/>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FF0000"/>
                </a:solidFill>
                <a:latin typeface="Calibri" pitchFamily="34" charset="0"/>
              </a:rPr>
              <a:t>68</a:t>
            </a:r>
            <a:r>
              <a:rPr lang="en-US" dirty="0" smtClean="0">
                <a:latin typeface="Calibri" pitchFamily="34" charset="0"/>
              </a:rPr>
              <a:t>) </a:t>
            </a:r>
            <a:r>
              <a:rPr lang="en-US" dirty="0" smtClean="0">
                <a:latin typeface="Calibri" pitchFamily="34" charset="0"/>
                <a:sym typeface="Wingdings" pitchFamily="2" charset="2"/>
              </a:rPr>
              <a:t>= 0.015</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a:t>
            </a:r>
            <a:r>
              <a:rPr lang="en-US" dirty="0" smtClean="0">
                <a:solidFill>
                  <a:srgbClr val="990099"/>
                </a:solidFill>
                <a:latin typeface="Calibri" pitchFamily="34" charset="0"/>
                <a:sym typeface="Wingdings" pitchFamily="2" charset="2"/>
              </a:rPr>
              <a:t>0</a:t>
            </a:r>
            <a:r>
              <a:rPr lang="en-US" dirty="0" smtClean="0">
                <a:solidFill>
                  <a:srgbClr val="004489"/>
                </a:solidFill>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 </a:t>
            </a:r>
            <a:r>
              <a:rPr lang="en-US" dirty="0">
                <a:latin typeface="Calibri" pitchFamily="34" charset="0"/>
                <a:sym typeface="Wingdings" pitchFamily="2" charset="2"/>
              </a:rPr>
              <a:t>= </a:t>
            </a:r>
            <a:r>
              <a:rPr lang="en-US" dirty="0" smtClean="0">
                <a:latin typeface="Calibri" pitchFamily="34" charset="0"/>
                <a:sym typeface="Wingdings" pitchFamily="2" charset="2"/>
              </a:rPr>
              <a:t>0.000</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2703" y="632460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549"/>
                                        </p:tgtEl>
                                        <p:attrNameLst>
                                          <p:attrName>style.visibility</p:attrName>
                                        </p:attrNameLst>
                                      </p:cBhvr>
                                      <p:to>
                                        <p:strVal val="visible"/>
                                      </p:to>
                                    </p:set>
                                    <p:anim calcmode="lin" valueType="num">
                                      <p:cBhvr additive="base">
                                        <p:cTn id="7" dur="500" fill="hold"/>
                                        <p:tgtEl>
                                          <p:spTgt spid="65549"/>
                                        </p:tgtEl>
                                        <p:attrNameLst>
                                          <p:attrName>ppt_x</p:attrName>
                                        </p:attrNameLst>
                                      </p:cBhvr>
                                      <p:tavLst>
                                        <p:tav tm="0">
                                          <p:val>
                                            <p:strVal val="1+#ppt_w/2"/>
                                          </p:val>
                                        </p:tav>
                                        <p:tav tm="100000">
                                          <p:val>
                                            <p:strVal val="#ppt_x"/>
                                          </p:val>
                                        </p:tav>
                                      </p:tavLst>
                                    </p:anim>
                                    <p:anim calcmode="lin" valueType="num">
                                      <p:cBhvr additive="base">
                                        <p:cTn id="8" dur="500" fill="hold"/>
                                        <p:tgtEl>
                                          <p:spTgt spid="655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12"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xmlns=""/>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xmlns=""/>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975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FF0000"/>
                </a:solidFill>
                <a:latin typeface="Calibri" pitchFamily="34" charset="0"/>
              </a:rPr>
              <a:t>62</a:t>
            </a:r>
            <a:r>
              <a:rPr lang="en-US" dirty="0" smtClean="0">
                <a:latin typeface="Calibri" pitchFamily="34" charset="0"/>
              </a:rPr>
              <a:t>) </a:t>
            </a:r>
            <a:r>
              <a:rPr lang="en-US" dirty="0" smtClean="0">
                <a:latin typeface="Calibri" pitchFamily="34" charset="0"/>
                <a:sym typeface="Wingdings" pitchFamily="2" charset="2"/>
              </a:rPr>
              <a:t>= 0.101</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a:t>
            </a:r>
            <a:r>
              <a:rPr lang="en-US" dirty="0">
                <a:solidFill>
                  <a:srgbClr val="990099"/>
                </a:solidFill>
                <a:latin typeface="Calibri" pitchFamily="34" charset="0"/>
                <a:sym typeface="Wingdings" pitchFamily="2" charset="2"/>
              </a:rPr>
              <a:t>25</a:t>
            </a:r>
            <a:r>
              <a:rPr lang="en-US" dirty="0">
                <a:solidFill>
                  <a:srgbClr val="004489"/>
                </a:solidFill>
                <a:latin typeface="Calibri" pitchFamily="34" charset="0"/>
                <a:sym typeface="Wingdings" pitchFamily="2" charset="2"/>
              </a:rPr>
              <a:t>+</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 = </a:t>
            </a:r>
            <a:r>
              <a:rPr lang="en-US" dirty="0" smtClean="0">
                <a:latin typeface="Calibri" pitchFamily="34" charset="0"/>
                <a:sym typeface="Wingdings" pitchFamily="2" charset="2"/>
              </a:rPr>
              <a:t>0.025</a:t>
            </a:r>
          </a:p>
        </p:txBody>
      </p:sp>
      <p:sp>
        <p:nvSpPr>
          <p:cNvPr id="65583" name="Text Box 47"/>
          <p:cNvSpPr txBox="1">
            <a:spLocks noChangeArrowheads="1"/>
          </p:cNvSpPr>
          <p:nvPr/>
        </p:nvSpPr>
        <p:spPr bwMode="auto">
          <a:xfrm>
            <a:off x="4700733" y="4907707"/>
            <a:ext cx="2808288" cy="830997"/>
          </a:xfrm>
          <a:prstGeom prst="rect">
            <a:avLst/>
          </a:prstGeom>
          <a:noFill/>
          <a:ln w="9525">
            <a:noFill/>
            <a:miter lim="800000"/>
            <a:headEnd/>
            <a:tailEnd/>
          </a:ln>
          <a:effectLst/>
        </p:spPr>
        <p:txBody>
          <a:bodyPr>
            <a:spAutoFit/>
          </a:bodyPr>
          <a:lstStyle/>
          <a:p>
            <a:pPr algn="ctr" eaLnBrk="1" hangingPunct="1">
              <a:spcBef>
                <a:spcPct val="50000"/>
              </a:spcBef>
            </a:pPr>
            <a:r>
              <a:rPr lang="en-GB" sz="2400" dirty="0">
                <a:solidFill>
                  <a:srgbClr val="004489"/>
                </a:solidFill>
                <a:latin typeface="Calibri" pitchFamily="34" charset="0"/>
              </a:rPr>
              <a:t>Area Under </a:t>
            </a:r>
            <a:r>
              <a:rPr lang="en-GB" sz="2400" dirty="0" smtClean="0">
                <a:solidFill>
                  <a:srgbClr val="004489"/>
                </a:solidFill>
                <a:latin typeface="Calibri" pitchFamily="34" charset="0"/>
              </a:rPr>
              <a:t>Curve</a:t>
            </a:r>
            <a:br>
              <a:rPr lang="en-GB" sz="2400" dirty="0" smtClean="0">
                <a:solidFill>
                  <a:srgbClr val="004489"/>
                </a:solidFill>
                <a:latin typeface="Calibri" pitchFamily="34" charset="0"/>
              </a:rPr>
            </a:br>
            <a:r>
              <a:rPr lang="en-GB" sz="2400" dirty="0" smtClean="0">
                <a:solidFill>
                  <a:srgbClr val="E3004A"/>
                </a:solidFill>
                <a:latin typeface="Calibri" pitchFamily="34" charset="0"/>
              </a:rPr>
              <a:t>0.849</a:t>
            </a:r>
            <a:endParaRPr lang="en-GB" sz="2400" dirty="0">
              <a:solidFill>
                <a:srgbClr val="E3004A"/>
              </a:solidFill>
              <a:latin typeface="Calibri" pitchFamily="34" charset="0"/>
            </a:endParaRP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7134" y="610897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47"/>
          <p:cNvSpPr txBox="1">
            <a:spLocks noChangeArrowheads="1"/>
          </p:cNvSpPr>
          <p:nvPr/>
        </p:nvSpPr>
        <p:spPr bwMode="auto">
          <a:xfrm>
            <a:off x="3491880" y="5877272"/>
            <a:ext cx="576080" cy="461665"/>
          </a:xfrm>
          <a:prstGeom prst="rect">
            <a:avLst/>
          </a:prstGeom>
          <a:noFill/>
          <a:ln w="9525">
            <a:noFill/>
            <a:miter lim="800000"/>
            <a:headEnd/>
            <a:tailEnd/>
          </a:ln>
          <a:effectLst/>
        </p:spPr>
        <p:txBody>
          <a:bodyPr wrap="square">
            <a:spAutoFit/>
          </a:bodyPr>
          <a:lstStyle/>
          <a:p>
            <a:pPr algn="ctr" eaLnBrk="1" hangingPunct="1">
              <a:spcBef>
                <a:spcPct val="50000"/>
              </a:spcBef>
            </a:pPr>
            <a:r>
              <a:rPr lang="en-GB" sz="2400" dirty="0" smtClean="0">
                <a:solidFill>
                  <a:srgbClr val="004489"/>
                </a:solidFill>
                <a:latin typeface="Calibri" pitchFamily="34" charset="0"/>
              </a:rPr>
              <a:t>i.e.</a:t>
            </a:r>
            <a:endParaRPr lang="en-GB" sz="2400" dirty="0">
              <a:solidFill>
                <a:srgbClr val="D36616"/>
              </a:solidFill>
              <a:latin typeface="Calibri" pitchFamily="34" charset="0"/>
            </a:endParaRPr>
          </a:p>
        </p:txBody>
      </p:sp>
      <p:sp>
        <p:nvSpPr>
          <p:cNvPr id="19"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312 -0.00208 L 0.00434 0.62581 " pathEditMode="fixed" rAng="0" ptsTypes="AA">
                                      <p:cBhvr>
                                        <p:cTn id="6" dur="5000" fill="hold"/>
                                        <p:tgtEl>
                                          <p:spTgt spid="65549"/>
                                        </p:tgtEl>
                                        <p:attrNameLst>
                                          <p:attrName>ppt_x</p:attrName>
                                          <p:attrName>ppt_y</p:attrName>
                                        </p:attrNameLst>
                                      </p:cBhvr>
                                      <p:rCtr x="100" y="31400"/>
                                    </p:animMotion>
                                  </p:childTnLst>
                                </p:cTn>
                              </p:par>
                            </p:childTnLst>
                          </p:cTn>
                        </p:par>
                        <p:par>
                          <p:cTn id="7" fill="hold">
                            <p:stCondLst>
                              <p:cond delay="5000"/>
                            </p:stCondLst>
                            <p:childTnLst>
                              <p:par>
                                <p:cTn id="8" presetID="2" presetClass="entr" presetSubtype="8"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childTnLst>
                          </p:cTn>
                        </p:par>
                        <p:par>
                          <p:cTn id="12" fill="hold">
                            <p:stCondLst>
                              <p:cond delay="5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grpId="0" nodeType="clickEffect">
                                  <p:stCondLst>
                                    <p:cond delay="0"/>
                                  </p:stCondLst>
                                  <p:childTnLst>
                                    <p:set>
                                      <p:cBhvr>
                                        <p:cTn id="18" dur="1" fill="hold">
                                          <p:stCondLst>
                                            <p:cond delay="0"/>
                                          </p:stCondLst>
                                        </p:cTn>
                                        <p:tgtEl>
                                          <p:spTgt spid="65583"/>
                                        </p:tgtEl>
                                        <p:attrNameLst>
                                          <p:attrName>style.visibility</p:attrName>
                                        </p:attrNameLst>
                                      </p:cBhvr>
                                      <p:to>
                                        <p:strVal val="visible"/>
                                      </p:to>
                                    </p:set>
                                    <p:animEffect transition="in" filter="fade">
                                      <p:cBhvr>
                                        <p:cTn id="19" dur="2000"/>
                                        <p:tgtEl>
                                          <p:spTgt spid="65583"/>
                                        </p:tgtEl>
                                      </p:cBhvr>
                                    </p:animEffect>
                                    <p:anim calcmode="lin" valueType="num">
                                      <p:cBhvr>
                                        <p:cTn id="20" dur="2000" fill="hold"/>
                                        <p:tgtEl>
                                          <p:spTgt spid="65583"/>
                                        </p:tgtEl>
                                        <p:attrNameLst>
                                          <p:attrName>style.rotation</p:attrName>
                                        </p:attrNameLst>
                                      </p:cBhvr>
                                      <p:tavLst>
                                        <p:tav tm="0">
                                          <p:val>
                                            <p:fltVal val="720"/>
                                          </p:val>
                                        </p:tav>
                                        <p:tav tm="100000">
                                          <p:val>
                                            <p:fltVal val="0"/>
                                          </p:val>
                                        </p:tav>
                                      </p:tavLst>
                                    </p:anim>
                                    <p:anim calcmode="lin" valueType="num">
                                      <p:cBhvr>
                                        <p:cTn id="21" dur="2000" fill="hold"/>
                                        <p:tgtEl>
                                          <p:spTgt spid="65583"/>
                                        </p:tgtEl>
                                        <p:attrNameLst>
                                          <p:attrName>ppt_h</p:attrName>
                                        </p:attrNameLst>
                                      </p:cBhvr>
                                      <p:tavLst>
                                        <p:tav tm="0">
                                          <p:val>
                                            <p:fltVal val="0"/>
                                          </p:val>
                                        </p:tav>
                                        <p:tav tm="100000">
                                          <p:val>
                                            <p:strVal val="#ppt_h"/>
                                          </p:val>
                                        </p:tav>
                                      </p:tavLst>
                                    </p:anim>
                                    <p:anim calcmode="lin" valueType="num">
                                      <p:cBhvr>
                                        <p:cTn id="22" dur="2000" fill="hold"/>
                                        <p:tgtEl>
                                          <p:spTgt spid="6558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65583" grpId="0"/>
      <p:bldP spid="16" grpId="0" animBg="1"/>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908720"/>
            <a:ext cx="8415337" cy="594928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20725" indent="-720725">
              <a:buFontTx/>
              <a:buNone/>
            </a:pPr>
            <a:r>
              <a:rPr lang="en-GB" sz="2400" b="1" dirty="0" smtClean="0">
                <a:solidFill>
                  <a:srgbClr val="E3004A"/>
                </a:solidFill>
                <a:latin typeface="Calibri" pitchFamily="34" charset="0"/>
                <a:ea typeface="+mj-ea"/>
                <a:cs typeface="Calibri" pitchFamily="34" charset="0"/>
              </a:rPr>
              <a:t>AUC</a:t>
            </a:r>
            <a:r>
              <a:rPr lang="en-GB" sz="2400" dirty="0" smtClean="0">
                <a:solidFill>
                  <a:srgbClr val="004489"/>
                </a:solidFill>
                <a:latin typeface="Calibri" pitchFamily="34" charset="0"/>
                <a:ea typeface="+mj-ea"/>
                <a:cs typeface="Calibri" pitchFamily="34" charset="0"/>
              </a:rPr>
              <a:t>: </a:t>
            </a:r>
            <a:r>
              <a:rPr lang="en-GB" sz="2400" dirty="0" smtClean="0">
                <a:latin typeface="Calibri" pitchFamily="34" charset="0"/>
                <a:ea typeface="+mj-ea"/>
                <a:cs typeface="Calibri" pitchFamily="34" charset="0"/>
              </a:rPr>
              <a:t>The </a:t>
            </a:r>
            <a:r>
              <a:rPr lang="en-GB" sz="2400" dirty="0" smtClean="0">
                <a:solidFill>
                  <a:srgbClr val="E3004A"/>
                </a:solidFill>
                <a:latin typeface="Calibri" pitchFamily="34" charset="0"/>
                <a:ea typeface="+mj-ea"/>
                <a:cs typeface="Calibri" pitchFamily="34" charset="0"/>
              </a:rPr>
              <a:t>probability</a:t>
            </a:r>
            <a:r>
              <a:rPr lang="en-GB" sz="2400" dirty="0" smtClean="0">
                <a:latin typeface="Calibri" pitchFamily="34" charset="0"/>
                <a:ea typeface="+mj-ea"/>
                <a:cs typeface="Calibri" pitchFamily="34" charset="0"/>
              </a:rPr>
              <a:t>, when a presence site and a (pseudo-) absence site are drawn at random, </a:t>
            </a:r>
            <a:r>
              <a:rPr lang="en-GB" sz="2400" dirty="0" smtClean="0">
                <a:solidFill>
                  <a:srgbClr val="E3004A"/>
                </a:solidFill>
                <a:latin typeface="Calibri" pitchFamily="34" charset="0"/>
                <a:ea typeface="+mj-ea"/>
                <a:cs typeface="Calibri" pitchFamily="34" charset="0"/>
              </a:rPr>
              <a:t>that the presence site has a higher predicted value</a:t>
            </a:r>
            <a:r>
              <a:rPr lang="en-GB" sz="2400" dirty="0" smtClean="0">
                <a:latin typeface="Calibri" pitchFamily="34" charset="0"/>
                <a:ea typeface="+mj-ea"/>
                <a:cs typeface="Calibri" pitchFamily="34" charset="0"/>
              </a:rPr>
              <a:t> than the (pseudo-) absence site.</a:t>
            </a:r>
          </a:p>
          <a:p>
            <a:pPr marL="803275" indent="-803275">
              <a:buFontTx/>
              <a:buNone/>
            </a:pPr>
            <a:endParaRPr lang="en-GB" sz="2400" dirty="0" smtClean="0">
              <a:solidFill>
                <a:srgbClr val="004489"/>
              </a:solidFill>
              <a:latin typeface="Cambria" pitchFamily="18" charset="0"/>
            </a:endParaRPr>
          </a:p>
          <a:p>
            <a:pPr marL="720725">
              <a:buFontTx/>
              <a:buNone/>
            </a:pPr>
            <a:r>
              <a:rPr lang="en-GB" sz="2400" dirty="0" smtClean="0">
                <a:solidFill>
                  <a:srgbClr val="E3004A"/>
                </a:solidFill>
                <a:latin typeface="Calibri" pitchFamily="34" charset="0"/>
                <a:ea typeface="+mj-ea"/>
                <a:cs typeface="Calibri" pitchFamily="34" charset="0"/>
              </a:rPr>
              <a:t>Accuracy</a:t>
            </a:r>
            <a:r>
              <a:rPr lang="en-GB" sz="2400" dirty="0" smtClean="0">
                <a:solidFill>
                  <a:srgbClr val="004489"/>
                </a:solidFill>
                <a:latin typeface="Calibri" pitchFamily="34" charset="0"/>
                <a:ea typeface="+mj-ea"/>
                <a:cs typeface="Calibri" pitchFamily="34" charset="0"/>
              </a:rPr>
              <a:t>:</a:t>
            </a:r>
          </a:p>
          <a:p>
            <a:pPr marL="720725">
              <a:buSzTx/>
              <a:buFontTx/>
              <a:buNone/>
              <a:tabLst>
                <a:tab pos="3051175" algn="l"/>
              </a:tabLst>
            </a:pPr>
            <a:r>
              <a:rPr lang="en-GB" sz="2400" dirty="0" smtClean="0">
                <a:latin typeface="Calibri" pitchFamily="34" charset="0"/>
                <a:ea typeface="+mj-ea"/>
                <a:cs typeface="Calibri" pitchFamily="34" charset="0"/>
              </a:rPr>
              <a:t>AUC = 0.5	</a:t>
            </a:r>
            <a:r>
              <a:rPr lang="en-GB" sz="2400" dirty="0" smtClean="0">
                <a:latin typeface="Calibri" pitchFamily="34" charset="0"/>
                <a:ea typeface="+mj-ea"/>
                <a:cs typeface="Calibri" pitchFamily="34" charset="0"/>
                <a:sym typeface="Wingdings" pitchFamily="2" charset="2"/>
              </a:rPr>
              <a:t> </a:t>
            </a:r>
            <a:r>
              <a:rPr lang="en-GB" sz="2400" dirty="0" smtClean="0">
                <a:latin typeface="Calibri" pitchFamily="34" charset="0"/>
                <a:ea typeface="+mj-ea"/>
                <a:cs typeface="Calibri" pitchFamily="34" charset="0"/>
              </a:rPr>
              <a:t>Random Prediction</a:t>
            </a:r>
          </a:p>
          <a:p>
            <a:pPr marL="720725">
              <a:buSzTx/>
              <a:buFontTx/>
              <a:buNone/>
              <a:tabLst>
                <a:tab pos="3051175" algn="l"/>
              </a:tabLst>
            </a:pPr>
            <a:r>
              <a:rPr lang="en-GB" sz="2400" dirty="0" smtClean="0">
                <a:latin typeface="Calibri" pitchFamily="34" charset="0"/>
                <a:ea typeface="+mj-ea"/>
                <a:cs typeface="Calibri" pitchFamily="34" charset="0"/>
              </a:rPr>
              <a:t>0.5 &lt; AUC &lt; 0.7 	</a:t>
            </a:r>
            <a:r>
              <a:rPr lang="en-GB" sz="2400" dirty="0" smtClean="0">
                <a:latin typeface="Calibri" pitchFamily="34" charset="0"/>
                <a:ea typeface="+mj-ea"/>
                <a:cs typeface="Calibri" pitchFamily="34" charset="0"/>
                <a:sym typeface="Wingdings" pitchFamily="2" charset="2"/>
              </a:rPr>
              <a:t> Low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0.7 &lt; AUC &lt; 0.9 	 </a:t>
            </a:r>
            <a:r>
              <a:rPr lang="en-GB" sz="2400" dirty="0" smtClean="0">
                <a:solidFill>
                  <a:srgbClr val="E3004A"/>
                </a:solidFill>
                <a:latin typeface="Calibri" pitchFamily="34" charset="0"/>
                <a:ea typeface="+mj-ea"/>
                <a:cs typeface="Calibri" pitchFamily="34" charset="0"/>
                <a:sym typeface="Wingdings" pitchFamily="2" charset="2"/>
              </a:rPr>
              <a:t>Useful</a:t>
            </a:r>
            <a:r>
              <a:rPr lang="en-GB" sz="2400" dirty="0" smtClean="0">
                <a:latin typeface="Calibri" pitchFamily="34" charset="0"/>
                <a:ea typeface="+mj-ea"/>
                <a:cs typeface="Calibri" pitchFamily="34" charset="0"/>
                <a:sym typeface="Wingdings" pitchFamily="2" charset="2"/>
              </a:rPr>
              <a:t> Applications</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0.9 &lt; AUC &lt; 1.0	 </a:t>
            </a:r>
            <a:r>
              <a:rPr lang="en-GB" sz="2400" dirty="0" smtClean="0">
                <a:solidFill>
                  <a:srgbClr val="E3004A"/>
                </a:solidFill>
                <a:latin typeface="Calibri" pitchFamily="34" charset="0"/>
                <a:ea typeface="+mj-ea"/>
                <a:cs typeface="Calibri" pitchFamily="34" charset="0"/>
                <a:sym typeface="Wingdings" pitchFamily="2" charset="2"/>
              </a:rPr>
              <a:t>High</a:t>
            </a:r>
            <a:r>
              <a:rPr lang="en-GB" sz="2400" dirty="0" smtClean="0">
                <a:latin typeface="Calibri" pitchFamily="34" charset="0"/>
                <a:ea typeface="+mj-ea"/>
                <a:cs typeface="Calibri" pitchFamily="34" charset="0"/>
                <a:sym typeface="Wingdings" pitchFamily="2" charset="2"/>
              </a:rPr>
              <a:t>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AUC = 1.0	 </a:t>
            </a:r>
            <a:r>
              <a:rPr lang="en-GB" sz="2400" dirty="0" smtClean="0">
                <a:solidFill>
                  <a:srgbClr val="E3004A"/>
                </a:solidFill>
                <a:latin typeface="Calibri" pitchFamily="34" charset="0"/>
                <a:ea typeface="+mj-ea"/>
                <a:cs typeface="Calibri" pitchFamily="34" charset="0"/>
                <a:sym typeface="Wingdings" pitchFamily="2" charset="2"/>
              </a:rPr>
              <a:t>Perfect</a:t>
            </a:r>
            <a:r>
              <a:rPr lang="en-GB" sz="2400" dirty="0" smtClean="0">
                <a:latin typeface="Calibri" pitchFamily="34" charset="0"/>
                <a:ea typeface="+mj-ea"/>
                <a:cs typeface="Calibri" pitchFamily="34" charset="0"/>
                <a:sym typeface="Wingdings" pitchFamily="2" charset="2"/>
              </a:rPr>
              <a:t> Model Fit</a:t>
            </a:r>
            <a:endParaRPr lang="en-GB" sz="2400" dirty="0" smtClean="0">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Effect transition="in" filter="fade">
                                      <p:cBhvr>
                                        <p:cTn id="13" dur="1000"/>
                                        <p:tgtEl>
                                          <p:spTgt spid="2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xEl>
                                              <p:pRg st="6" end="6"/>
                                            </p:txEl>
                                          </p:spTgt>
                                        </p:tgtEl>
                                        <p:attrNameLst>
                                          <p:attrName>style.visibility</p:attrName>
                                        </p:attrNameLst>
                                      </p:cBhvr>
                                      <p:to>
                                        <p:strVal val="visible"/>
                                      </p:to>
                                    </p:set>
                                    <p:animEffect transition="in" filter="fade">
                                      <p:cBhvr>
                                        <p:cTn id="19" dur="1000"/>
                                        <p:tgtEl>
                                          <p:spTgt spid="2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7" end="7"/>
                                            </p:txEl>
                                          </p:spTgt>
                                        </p:tgtEl>
                                        <p:attrNameLst>
                                          <p:attrName>style.visibility</p:attrName>
                                        </p:attrNameLst>
                                      </p:cBhvr>
                                      <p:to>
                                        <p:strVal val="visible"/>
                                      </p:to>
                                    </p:set>
                                    <p:animEffect transition="in" filter="fade">
                                      <p:cBhvr>
                                        <p:cTn id="22"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484784"/>
            <a:ext cx="8415337" cy="537321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58775" indent="-358775" algn="ctr">
              <a:buSzTx/>
              <a:buFontTx/>
              <a:buNone/>
            </a:pPr>
            <a:endParaRPr lang="en-GB" sz="2400" dirty="0" smtClean="0">
              <a:solidFill>
                <a:srgbClr val="FF0000"/>
              </a:solidFill>
              <a:latin typeface="Cambria" pitchFamily="18" charset="0"/>
            </a:endParaRPr>
          </a:p>
          <a:p>
            <a:pPr marL="358775" indent="-358775" algn="ctr">
              <a:buSzTx/>
              <a:buFontTx/>
              <a:buNone/>
            </a:pPr>
            <a:r>
              <a:rPr lang="en-GB" sz="3200" dirty="0" smtClean="0">
                <a:latin typeface="Calibri" pitchFamily="34" charset="0"/>
                <a:ea typeface="+mj-ea"/>
                <a:cs typeface="Calibri" pitchFamily="34" charset="0"/>
              </a:rPr>
              <a:t>PROBLEM !!!</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buSzTx/>
              <a:buFontTx/>
              <a:buNone/>
            </a:pPr>
            <a:r>
              <a:rPr lang="en-GB" sz="2400" dirty="0" smtClean="0">
                <a:latin typeface="Calibri" pitchFamily="34" charset="0"/>
                <a:ea typeface="+mj-ea"/>
                <a:cs typeface="Calibri" pitchFamily="34" charset="0"/>
              </a:rPr>
              <a:t>“When AUC statistics are applied to presence-only data and pseudo-absences, the maximum achievable AUC value is </a:t>
            </a:r>
            <a:r>
              <a:rPr lang="en-GB" sz="2400" b="1" dirty="0" smtClean="0">
                <a:latin typeface="Calibri" pitchFamily="34" charset="0"/>
                <a:ea typeface="+mj-ea"/>
                <a:cs typeface="Calibri" pitchFamily="34" charset="0"/>
              </a:rPr>
              <a:t>no longer 1</a:t>
            </a:r>
            <a:r>
              <a:rPr lang="en-GB" sz="2400" dirty="0" smtClean="0">
                <a:latin typeface="Calibri" pitchFamily="34" charset="0"/>
                <a:ea typeface="+mj-ea"/>
                <a:cs typeface="Calibri" pitchFamily="34" charset="0"/>
              </a:rPr>
              <a:t>, BUT 1-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/2; where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 stands for the true species’ distribution, which we typically do not know” (Phillips et al. 2006)</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r>
              <a:rPr lang="en-GB" sz="2400" dirty="0" smtClean="0">
                <a:solidFill>
                  <a:srgbClr val="E3004A"/>
                </a:solidFill>
                <a:latin typeface="Calibri" pitchFamily="34" charset="0"/>
                <a:ea typeface="+mj-ea"/>
                <a:cs typeface="Calibri" pitchFamily="34" charset="0"/>
              </a:rPr>
              <a:t>AUC measures of model accuracy do NOT apply !!! </a:t>
            </a: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p:cTn id="7" dur="1000" fill="hold"/>
                                        <p:tgtEl>
                                          <p:spTgt spid="23">
                                            <p:txEl>
                                              <p:pRg st="3" end="3"/>
                                            </p:txEl>
                                          </p:spTgt>
                                        </p:tgtEl>
                                        <p:attrNameLst>
                                          <p:attrName>ppt_w</p:attrName>
                                        </p:attrNameLst>
                                      </p:cBhvr>
                                      <p:tavLst>
                                        <p:tav tm="0">
                                          <p:val>
                                            <p:strVal val="#ppt_w*0.70"/>
                                          </p:val>
                                        </p:tav>
                                        <p:tav tm="100000">
                                          <p:val>
                                            <p:strVal val="#ppt_w"/>
                                          </p:val>
                                        </p:tav>
                                      </p:tavLst>
                                    </p:anim>
                                    <p:anim calcmode="lin" valueType="num">
                                      <p:cBhvr>
                                        <p:cTn id="8" dur="1000" fill="hold"/>
                                        <p:tgtEl>
                                          <p:spTgt spid="23">
                                            <p:txEl>
                                              <p:pRg st="3" end="3"/>
                                            </p:txEl>
                                          </p:spTgt>
                                        </p:tgtEl>
                                        <p:attrNameLst>
                                          <p:attrName>ppt_h</p:attrName>
                                        </p:attrNameLst>
                                      </p:cBhvr>
                                      <p:tavLst>
                                        <p:tav tm="0">
                                          <p:val>
                                            <p:strVal val="#ppt_h"/>
                                          </p:val>
                                        </p:tav>
                                        <p:tav tm="100000">
                                          <p:val>
                                            <p:strVal val="#ppt_h"/>
                                          </p:val>
                                        </p:tav>
                                      </p:tavLst>
                                    </p:anim>
                                    <p:animEffect transition="in" filter="fade">
                                      <p:cBhvr>
                                        <p:cTn id="9" dur="1000"/>
                                        <p:tgtEl>
                                          <p:spTgt spid="2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
                                            <p:txEl>
                                              <p:pRg st="5" end="5"/>
                                            </p:txEl>
                                          </p:spTgt>
                                        </p:tgtEl>
                                        <p:attrNameLst>
                                          <p:attrName>style.visibility</p:attrName>
                                        </p:attrNameLst>
                                      </p:cBhvr>
                                      <p:to>
                                        <p:strVal val="visible"/>
                                      </p:to>
                                    </p:set>
                                    <p:anim calcmode="lin" valueType="num">
                                      <p:cBhvr>
                                        <p:cTn id="14" dur="1000" fill="hold"/>
                                        <p:tgtEl>
                                          <p:spTgt spid="2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2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803275" indent="-803275" algn="ctr">
              <a:buFontTx/>
              <a:buNone/>
            </a:pPr>
            <a:r>
              <a:rPr lang="en-GB" sz="3200" dirty="0" smtClean="0">
                <a:latin typeface="Calibri" pitchFamily="34" charset="0"/>
                <a:ea typeface="+mj-ea"/>
                <a:cs typeface="Calibri" pitchFamily="34" charset="0"/>
              </a:rPr>
              <a:t>SOLUTION</a:t>
            </a:r>
          </a:p>
          <a:p>
            <a:pPr marL="803275" indent="-803275" algn="ctr">
              <a:buFontTx/>
              <a:buNone/>
            </a:pPr>
            <a:endParaRPr lang="en-GB" sz="2400" dirty="0" smtClean="0">
              <a:latin typeface="Calibri" pitchFamily="34" charset="0"/>
              <a:ea typeface="+mj-ea"/>
              <a:cs typeface="Calibri" pitchFamily="34" charset="0"/>
            </a:endParaRPr>
          </a:p>
          <a:p>
            <a:pPr marL="0" indent="0">
              <a:buFontTx/>
              <a:buNone/>
            </a:pPr>
            <a:r>
              <a:rPr lang="en-GB" sz="2400" dirty="0" smtClean="0">
                <a:latin typeface="Calibri" pitchFamily="34" charset="0"/>
                <a:ea typeface="+mj-ea"/>
                <a:cs typeface="Calibri" pitchFamily="34" charset="0"/>
              </a:rPr>
              <a:t>Instead of using subjective thresholds of accuracy, which do NOT apply, to test the model AUC value against a </a:t>
            </a:r>
            <a:r>
              <a:rPr lang="en-GB" sz="2400" b="1" dirty="0" smtClean="0">
                <a:latin typeface="Calibri" pitchFamily="34" charset="0"/>
                <a:ea typeface="+mj-ea"/>
                <a:cs typeface="Calibri" pitchFamily="34" charset="0"/>
              </a:rPr>
              <a:t>null-model.</a:t>
            </a:r>
          </a:p>
          <a:p>
            <a:pPr marL="0" indent="0">
              <a:buFontTx/>
              <a:buNone/>
            </a:pPr>
            <a:endParaRPr lang="en-GB" sz="2400" dirty="0" smtClean="0">
              <a:latin typeface="Calibri" pitchFamily="34" charset="0"/>
              <a:ea typeface="+mj-ea"/>
              <a:cs typeface="Calibri" pitchFamily="34" charset="0"/>
            </a:endParaRPr>
          </a:p>
          <a:p>
            <a:pPr marL="0" indent="0" algn="ctr">
              <a:buFontTx/>
              <a:buNone/>
            </a:pPr>
            <a:r>
              <a:rPr lang="en-GB" sz="2400" b="1" dirty="0" smtClean="0">
                <a:latin typeface="Calibri" pitchFamily="34" charset="0"/>
                <a:ea typeface="+mj-ea"/>
                <a:cs typeface="Calibri" pitchFamily="34" charset="0"/>
              </a:rPr>
              <a:t>What is a null-model?</a:t>
            </a:r>
          </a:p>
          <a:p>
            <a:pPr marL="176213" lvl="1" indent="-176213">
              <a:buFont typeface="Arial" pitchFamily="34" charset="0"/>
              <a:buChar char="•"/>
            </a:pPr>
            <a:r>
              <a:rPr lang="en-GB" sz="2400" dirty="0" smtClean="0">
                <a:latin typeface="Calibri" pitchFamily="34" charset="0"/>
                <a:ea typeface="+mj-ea"/>
                <a:cs typeface="Calibri" pitchFamily="34" charset="0"/>
              </a:rPr>
              <a:t>Pattern-generating model </a:t>
            </a:r>
            <a:r>
              <a:rPr lang="en-GB" sz="2400" dirty="0" smtClean="0">
                <a:solidFill>
                  <a:srgbClr val="E3004A"/>
                </a:solidFill>
                <a:latin typeface="Calibri" pitchFamily="34" charset="0"/>
                <a:ea typeface="+mj-ea"/>
                <a:cs typeface="Calibri" pitchFamily="34" charset="0"/>
              </a:rPr>
              <a:t>based on random sampling </a:t>
            </a:r>
            <a:r>
              <a:rPr lang="en-GB" sz="2400" dirty="0" smtClean="0">
                <a:latin typeface="Calibri" pitchFamily="34" charset="0"/>
                <a:ea typeface="+mj-ea"/>
                <a:cs typeface="Calibri" pitchFamily="34" charset="0"/>
              </a:rPr>
              <a:t>from a known or imagined distribution, or randomizations of ecological data (</a:t>
            </a:r>
            <a:r>
              <a:rPr lang="en-GB" sz="2400" dirty="0" err="1" smtClean="0">
                <a:latin typeface="Calibri" pitchFamily="34" charset="0"/>
                <a:ea typeface="+mj-ea"/>
                <a:cs typeface="Calibri" pitchFamily="34" charset="0"/>
              </a:rPr>
              <a:t>Gotelli</a:t>
            </a:r>
            <a:r>
              <a:rPr lang="en-GB" sz="2400" dirty="0" smtClean="0">
                <a:latin typeface="Calibri" pitchFamily="34" charset="0"/>
                <a:ea typeface="+mj-ea"/>
                <a:cs typeface="Calibri" pitchFamily="34" charset="0"/>
              </a:rPr>
              <a:t> and McGill 2006).</a:t>
            </a:r>
          </a:p>
          <a:p>
            <a:pPr marL="176213" indent="-176213">
              <a:buSzTx/>
              <a:buFont typeface="Arial" pitchFamily="34" charset="0"/>
              <a:buChar char="•"/>
            </a:pPr>
            <a:r>
              <a:rPr lang="en-GB" sz="2400" dirty="0" smtClean="0">
                <a:latin typeface="Calibri" pitchFamily="34" charset="0"/>
                <a:ea typeface="+mj-ea"/>
                <a:cs typeface="Calibri" pitchFamily="34" charset="0"/>
              </a:rPr>
              <a:t>Tests whether </a:t>
            </a:r>
            <a:r>
              <a:rPr lang="en-GB" sz="2400" dirty="0" smtClean="0">
                <a:solidFill>
                  <a:srgbClr val="E3004A"/>
                </a:solidFill>
                <a:latin typeface="Calibri" pitchFamily="34" charset="0"/>
                <a:ea typeface="+mj-ea"/>
                <a:cs typeface="Calibri" pitchFamily="34" charset="0"/>
              </a:rPr>
              <a:t>chance</a:t>
            </a:r>
            <a:r>
              <a:rPr lang="en-GB" sz="2400" dirty="0" smtClean="0">
                <a:latin typeface="Calibri" pitchFamily="34" charset="0"/>
                <a:ea typeface="+mj-ea"/>
                <a:cs typeface="Calibri" pitchFamily="34" charset="0"/>
              </a:rPr>
              <a:t> alone is enough to explain the observed patterns.</a:t>
            </a:r>
          </a:p>
          <a:p>
            <a:pPr marL="176213" indent="-176213">
              <a:buSzTx/>
              <a:buFont typeface="Arial" pitchFamily="34" charset="0"/>
              <a:buChar char="•"/>
            </a:pPr>
            <a:r>
              <a:rPr lang="en-GB" sz="2400" dirty="0" smtClean="0">
                <a:latin typeface="Calibri" pitchFamily="34" charset="0"/>
                <a:ea typeface="+mj-ea"/>
                <a:cs typeface="Calibri" pitchFamily="34" charset="0"/>
              </a:rPr>
              <a:t>Straightforward and </a:t>
            </a:r>
            <a:r>
              <a:rPr lang="en-GB" sz="2400" dirty="0" smtClean="0">
                <a:solidFill>
                  <a:srgbClr val="E3004A"/>
                </a:solidFill>
                <a:latin typeface="Calibri" pitchFamily="34" charset="0"/>
                <a:ea typeface="+mj-ea"/>
                <a:cs typeface="Calibri" pitchFamily="34" charset="0"/>
              </a:rPr>
              <a:t>closely resembles hypothesis </a:t>
            </a:r>
            <a:r>
              <a:rPr lang="en-GB" sz="2400" dirty="0" smtClean="0">
                <a:latin typeface="Calibri" pitchFamily="34" charset="0"/>
                <a:ea typeface="+mj-ea"/>
                <a:cs typeface="Calibri" pitchFamily="34" charset="0"/>
              </a:rPr>
              <a:t>testing in conventional statistical analyses.</a:t>
            </a:r>
          </a:p>
          <a:p>
            <a:pPr marL="0" lvl="1" indent="4763" algn="ctr"/>
            <a:endParaRPr lang="en-GB" sz="2400" dirty="0" smtClean="0">
              <a:solidFill>
                <a:srgbClr val="004489"/>
              </a:solidFill>
              <a:latin typeface="Calibri" pitchFamily="34" charset="0"/>
              <a:ea typeface="+mj-ea"/>
              <a:cs typeface="Calibri" pitchFamily="34" charset="0"/>
            </a:endParaRP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4" end="4"/>
                                            </p:txEl>
                                          </p:spTgt>
                                        </p:tgtEl>
                                        <p:attrNameLst>
                                          <p:attrName>style.visibility</p:attrName>
                                        </p:attrNameLst>
                                      </p:cBhvr>
                                      <p:to>
                                        <p:strVal val="visible"/>
                                      </p:to>
                                    </p:set>
                                    <p:animEffect transition="in" filter="fade">
                                      <p:cBhvr>
                                        <p:cTn id="12" dur="1000"/>
                                        <p:tgtEl>
                                          <p:spTgt spid="23">
                                            <p:txEl>
                                              <p:pRg st="4" end="4"/>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animEffect transition="in" filter="fade">
                                      <p:cBhvr>
                                        <p:cTn id="21" dur="1000"/>
                                        <p:tgtEl>
                                          <p:spTgt spid="2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xEl>
                                              <p:pRg st="7" end="7"/>
                                            </p:txEl>
                                          </p:spTgt>
                                        </p:tgtEl>
                                        <p:attrNameLst>
                                          <p:attrName>style.visibility</p:attrName>
                                        </p:attrNameLst>
                                      </p:cBhvr>
                                      <p:to>
                                        <p:strVal val="visible"/>
                                      </p:to>
                                    </p:set>
                                    <p:animEffect transition="in" filter="fade">
                                      <p:cBhvr>
                                        <p:cTn id="26"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052736"/>
            <a:ext cx="8307957" cy="580526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solidFill>
                  <a:srgbClr val="E3004A"/>
                </a:solidFill>
                <a:latin typeface="Calibri" pitchFamily="34" charset="0"/>
                <a:ea typeface="+mj-ea"/>
                <a:cs typeface="Calibri" pitchFamily="34" charset="0"/>
              </a:rPr>
              <a:t>How to generate a null-model?</a:t>
            </a:r>
          </a:p>
          <a:p>
            <a:pPr marL="803275" indent="-803275">
              <a:buFontTx/>
              <a:buNone/>
            </a:pPr>
            <a:endParaRPr lang="en-GB" sz="2400" dirty="0" smtClean="0">
              <a:latin typeface="Calibri" pitchFamily="34" charset="0"/>
              <a:ea typeface="+mj-ea"/>
              <a:cs typeface="Calibri" pitchFamily="34" charset="0"/>
            </a:endParaRP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Draw 1000 times equally many points from the study area as there are species records.</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1000 x 69 random points</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Model all 1000 series similarly as the species model.</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Calculate the 1000 AUC values and rank them from low to high.</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Assess the 95% one-sided confidence interval value.</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0.95 x 1000 =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AUC value</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Test whether the species’ model AUC value is </a:t>
            </a:r>
            <a:r>
              <a:rPr lang="en-GB" sz="2400" dirty="0" smtClean="0">
                <a:solidFill>
                  <a:srgbClr val="E3004A"/>
                </a:solidFill>
                <a:latin typeface="Calibri" pitchFamily="34" charset="0"/>
                <a:ea typeface="+mj-ea"/>
                <a:cs typeface="Calibri" pitchFamily="34" charset="0"/>
              </a:rPr>
              <a:t>significantly</a:t>
            </a:r>
            <a:r>
              <a:rPr lang="en-GB" sz="2400" dirty="0" smtClean="0">
                <a:latin typeface="Calibri" pitchFamily="34" charset="0"/>
                <a:ea typeface="+mj-ea"/>
                <a:cs typeface="Calibri" pitchFamily="34" charset="0"/>
              </a:rPr>
              <a:t> higher than the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null distribution AUC value.</a:t>
            </a:r>
          </a:p>
        </p:txBody>
      </p:sp>
      <p:sp>
        <p:nvSpPr>
          <p:cNvPr id="24" name="Striped Right Arrow 23"/>
          <p:cNvSpPr/>
          <p:nvPr/>
        </p:nvSpPr>
        <p:spPr bwMode="auto">
          <a:xfrm>
            <a:off x="1331640" y="2564904"/>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Striped Right Arrow 24"/>
          <p:cNvSpPr/>
          <p:nvPr/>
        </p:nvSpPr>
        <p:spPr bwMode="auto">
          <a:xfrm>
            <a:off x="1331640" y="4437112"/>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6"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fade">
                                      <p:cBhvr>
                                        <p:cTn id="15" dur="1000"/>
                                        <p:tgtEl>
                                          <p:spTgt spid="2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4" end="4"/>
                                            </p:txEl>
                                          </p:spTgt>
                                        </p:tgtEl>
                                        <p:attrNameLst>
                                          <p:attrName>style.visibility</p:attrName>
                                        </p:attrNameLst>
                                      </p:cBhvr>
                                      <p:to>
                                        <p:strVal val="visible"/>
                                      </p:to>
                                    </p:set>
                                    <p:animEffect transition="in" filter="fade">
                                      <p:cBhvr>
                                        <p:cTn id="20" dur="1000"/>
                                        <p:tgtEl>
                                          <p:spTgt spid="2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animEffect transition="in" filter="fade">
                                      <p:cBhvr>
                                        <p:cTn id="25" dur="1000"/>
                                        <p:tgtEl>
                                          <p:spTgt spid="2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animEffect transition="in" filter="fade">
                                      <p:cBhvr>
                                        <p:cTn id="33" dur="10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pic>
        <p:nvPicPr>
          <p:cNvPr id="24" name="Picture 23" descr="NullModel.jpg"/>
          <p:cNvPicPr>
            <a:picLocks noChangeAspect="1"/>
          </p:cNvPicPr>
          <p:nvPr/>
        </p:nvPicPr>
        <p:blipFill>
          <a:blip r:embed="rId4" cstate="screen"/>
          <a:stretch>
            <a:fillRect/>
          </a:stretch>
        </p:blipFill>
        <p:spPr>
          <a:xfrm>
            <a:off x="3995936" y="1053336"/>
            <a:ext cx="986924" cy="54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5" name="Chart 24"/>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p:cNvSpPr txBox="1"/>
          <p:nvPr/>
        </p:nvSpPr>
        <p:spPr>
          <a:xfrm>
            <a:off x="1403560" y="5157240"/>
            <a:ext cx="492443" cy="912289"/>
          </a:xfrm>
          <a:prstGeom prst="rect">
            <a:avLst/>
          </a:prstGeom>
          <a:noFill/>
        </p:spPr>
        <p:txBody>
          <a:bodyPr vert="vert270" wrap="square" rtlCol="0">
            <a:spAutoFit/>
          </a:bodyPr>
          <a:lstStyle/>
          <a:p>
            <a:r>
              <a:rPr lang="en-GB" sz="2000" dirty="0" smtClean="0">
                <a:solidFill>
                  <a:srgbClr val="004489"/>
                </a:solidFill>
                <a:latin typeface="Calibri" pitchFamily="34" charset="0"/>
              </a:rPr>
              <a:t>Linear</a:t>
            </a:r>
            <a:endParaRPr lang="en-GB" sz="2000" dirty="0">
              <a:solidFill>
                <a:srgbClr val="004489"/>
              </a:solidFill>
              <a:latin typeface="Calibri" pitchFamily="34" charset="0"/>
            </a:endParaRPr>
          </a:p>
        </p:txBody>
      </p:sp>
      <p:sp>
        <p:nvSpPr>
          <p:cNvPr id="27" name="TextBox 26"/>
          <p:cNvSpPr txBox="1"/>
          <p:nvPr/>
        </p:nvSpPr>
        <p:spPr>
          <a:xfrm>
            <a:off x="1979640" y="3789050"/>
            <a:ext cx="492443" cy="2280479"/>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a:t>
            </a:r>
            <a:endParaRPr lang="en-GB" sz="2000" dirty="0">
              <a:solidFill>
                <a:srgbClr val="004489"/>
              </a:solidFill>
              <a:latin typeface="Calibri" pitchFamily="34" charset="0"/>
            </a:endParaRPr>
          </a:p>
        </p:txBody>
      </p:sp>
      <p:sp>
        <p:nvSpPr>
          <p:cNvPr id="28" name="TextBox 27"/>
          <p:cNvSpPr txBox="1"/>
          <p:nvPr/>
        </p:nvSpPr>
        <p:spPr>
          <a:xfrm>
            <a:off x="2644679" y="2583234"/>
            <a:ext cx="492443" cy="3456480"/>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 + hinge</a:t>
            </a:r>
            <a:endParaRPr lang="en-GB" sz="2000" dirty="0">
              <a:solidFill>
                <a:srgbClr val="004489"/>
              </a:solidFill>
              <a:latin typeface="Calibri" pitchFamily="34" charset="0"/>
            </a:endParaRPr>
          </a:p>
        </p:txBody>
      </p:sp>
      <p:sp>
        <p:nvSpPr>
          <p:cNvPr id="29"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4" name="Chart 23"/>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Oval 25"/>
          <p:cNvSpPr/>
          <p:nvPr/>
        </p:nvSpPr>
        <p:spPr bwMode="auto">
          <a:xfrm>
            <a:off x="6524053" y="3623690"/>
            <a:ext cx="144000" cy="144000"/>
          </a:xfrm>
          <a:prstGeom prst="ellipse">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1" name="Picture 3"/>
          <p:cNvPicPr>
            <a:picLocks noChangeAspect="1" noChangeArrowheads="1"/>
          </p:cNvPicPr>
          <p:nvPr/>
        </p:nvPicPr>
        <p:blipFill>
          <a:blip r:embed="rId3" cstate="screen"/>
          <a:srcRect/>
          <a:stretch>
            <a:fillRect/>
          </a:stretch>
        </p:blipFill>
        <p:spPr bwMode="auto">
          <a:xfrm>
            <a:off x="1999636" y="663953"/>
            <a:ext cx="5129857" cy="2767143"/>
          </a:xfrm>
          <a:prstGeom prst="rect">
            <a:avLst/>
          </a:prstGeom>
          <a:noFill/>
          <a:ln w="9525">
            <a:noFill/>
            <a:miter lim="800000"/>
            <a:headEnd/>
            <a:tailEnd/>
          </a:ln>
        </p:spPr>
      </p:pic>
      <p:pic>
        <p:nvPicPr>
          <p:cNvPr id="2052" name="Picture 4"/>
          <p:cNvPicPr>
            <a:picLocks noChangeAspect="1" noChangeArrowheads="1"/>
          </p:cNvPicPr>
          <p:nvPr/>
        </p:nvPicPr>
        <p:blipFill>
          <a:blip r:embed="rId4" cstate="screen"/>
          <a:srcRect/>
          <a:stretch>
            <a:fillRect/>
          </a:stretch>
        </p:blipFill>
        <p:spPr bwMode="auto">
          <a:xfrm>
            <a:off x="2795588" y="3560253"/>
            <a:ext cx="3552825" cy="190500"/>
          </a:xfrm>
          <a:prstGeom prst="rect">
            <a:avLst/>
          </a:prstGeom>
          <a:noFill/>
          <a:ln w="9525">
            <a:noFill/>
            <a:miter lim="800000"/>
            <a:headEnd/>
            <a:tailEnd/>
          </a:ln>
        </p:spPr>
      </p:pic>
      <p:pic>
        <p:nvPicPr>
          <p:cNvPr id="27" name="Picture 26" descr="Peterson.jpg"/>
          <p:cNvPicPr>
            <a:picLocks noChangeAspect="1"/>
          </p:cNvPicPr>
          <p:nvPr/>
        </p:nvPicPr>
        <p:blipFill>
          <a:blip r:embed="rId5" cstate="screen"/>
          <a:stretch>
            <a:fillRect/>
          </a:stretch>
        </p:blipFill>
        <p:spPr>
          <a:xfrm>
            <a:off x="3612392" y="3928942"/>
            <a:ext cx="1915952" cy="2423679"/>
          </a:xfrm>
          <a:prstGeom prst="rect">
            <a:avLst/>
          </a:prstGeom>
          <a:ln>
            <a:solidFill>
              <a:schemeClr val="tx1"/>
            </a:solidFill>
          </a:ln>
          <a:effectLst>
            <a:outerShdw blurRad="292100" dist="139700" dir="2700000" algn="tl" rotWithShape="0">
              <a:srgbClr val="333333">
                <a:alpha val="65000"/>
              </a:srgbClr>
            </a:outerShdw>
          </a:effectLst>
        </p:spPr>
      </p:pic>
      <p:sp>
        <p:nvSpPr>
          <p:cNvPr id="21" name="TextBox 20"/>
          <p:cNvSpPr txBox="1"/>
          <p:nvPr/>
        </p:nvSpPr>
        <p:spPr>
          <a:xfrm>
            <a:off x="3491880" y="6381328"/>
            <a:ext cx="2160240" cy="307777"/>
          </a:xfrm>
          <a:prstGeom prst="rect">
            <a:avLst/>
          </a:prstGeom>
          <a:noFill/>
        </p:spPr>
        <p:txBody>
          <a:bodyPr wrap="square" rtlCol="0">
            <a:spAutoFit/>
          </a:bodyPr>
          <a:lstStyle/>
          <a:p>
            <a:pPr algn="ctr"/>
            <a:r>
              <a:rPr lang="en-GB" sz="1400" dirty="0" smtClean="0"/>
              <a:t>A. Townsend Peterson</a:t>
            </a:r>
            <a:endParaRPr lang="nl-NL" sz="1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25" name="Picture 21" descr="Fig3.3.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2424202" y="1700808"/>
            <a:ext cx="4308038" cy="4763025"/>
          </a:xfrm>
          <a:prstGeom prst="rect">
            <a:avLst/>
          </a:prstGeom>
          <a:ln>
            <a:solidFill>
              <a:schemeClr val="tx1"/>
            </a:solidFill>
          </a:ln>
          <a:effectLst>
            <a:outerShdw blurRad="292100" dist="139700" dir="2700000" algn="tl" rotWithShape="0">
              <a:srgbClr val="333333">
                <a:alpha val="65000"/>
              </a:srgbClr>
            </a:outerShdw>
          </a:effectLst>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1026" name="Picture 2"/>
          <p:cNvPicPr>
            <a:picLocks noChangeAspect="1" noChangeArrowheads="1"/>
          </p:cNvPicPr>
          <p:nvPr/>
        </p:nvPicPr>
        <p:blipFill>
          <a:blip r:embed="rId4" cstate="screen"/>
          <a:srcRect/>
          <a:stretch>
            <a:fillRect/>
          </a:stretch>
        </p:blipFill>
        <p:spPr bwMode="auto">
          <a:xfrm>
            <a:off x="628769" y="1556792"/>
            <a:ext cx="8518145" cy="5040700"/>
          </a:xfrm>
          <a:prstGeom prst="rect">
            <a:avLst/>
          </a:prstGeom>
          <a:noFill/>
          <a:ln w="9525">
            <a:noFill/>
            <a:miter lim="800000"/>
            <a:headEnd/>
            <a:tailEnd/>
          </a:ln>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3074" name="Picture 2"/>
          <p:cNvPicPr>
            <a:picLocks noChangeAspect="1" noChangeArrowheads="1"/>
          </p:cNvPicPr>
          <p:nvPr/>
        </p:nvPicPr>
        <p:blipFill>
          <a:blip r:embed="rId4" cstate="screen"/>
          <a:srcRect/>
          <a:stretch>
            <a:fillRect/>
          </a:stretch>
        </p:blipFill>
        <p:spPr bwMode="auto">
          <a:xfrm rot="5400000">
            <a:off x="2345220" y="-166058"/>
            <a:ext cx="5118577" cy="8408242"/>
          </a:xfrm>
          <a:prstGeom prst="rect">
            <a:avLst/>
          </a:prstGeom>
          <a:noFill/>
          <a:ln w="9525">
            <a:noFill/>
            <a:miter lim="800000"/>
            <a:headEnd/>
            <a:tailEnd/>
          </a:ln>
        </p:spPr>
      </p:pic>
      <p:sp>
        <p:nvSpPr>
          <p:cNvPr id="24" name="TextBox 23"/>
          <p:cNvSpPr txBox="1"/>
          <p:nvPr/>
        </p:nvSpPr>
        <p:spPr>
          <a:xfrm rot="20082715">
            <a:off x="1259540" y="3497536"/>
            <a:ext cx="6912960" cy="830997"/>
          </a:xfrm>
          <a:prstGeom prst="rect">
            <a:avLst/>
          </a:prstGeom>
          <a:solidFill>
            <a:schemeClr val="bg1"/>
          </a:solidFill>
          <a:ln w="38100">
            <a:solidFill>
              <a:srgbClr val="E3004A"/>
            </a:solidFill>
          </a:ln>
        </p:spPr>
        <p:txBody>
          <a:bodyPr wrap="square" rtlCol="0">
            <a:spAutoFit/>
          </a:bodyPr>
          <a:lstStyle/>
          <a:p>
            <a:pPr algn="ctr"/>
            <a:r>
              <a:rPr lang="en-GB" sz="2400" dirty="0" smtClean="0">
                <a:solidFill>
                  <a:srgbClr val="E3004A"/>
                </a:solidFill>
                <a:latin typeface="Calibri" pitchFamily="34" charset="0"/>
              </a:rPr>
              <a:t>No significant difference between collection sites and whole of Borneo</a:t>
            </a:r>
            <a:endParaRPr lang="en-GB" sz="2400" dirty="0">
              <a:solidFill>
                <a:srgbClr val="E3004A"/>
              </a:solidFill>
              <a:latin typeface="Calibri" pitchFamily="34"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90"/>
                                          </p:val>
                                        </p:tav>
                                        <p:tav tm="100000">
                                          <p:val>
                                            <p:fltVal val="0"/>
                                          </p:val>
                                        </p:tav>
                                      </p:tavLst>
                                    </p:anim>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8" name="Picture 7" descr="FigS2.Eco.PCA.space.Sundaland.jpg"/>
          <p:cNvPicPr/>
          <p:nvPr/>
        </p:nvPicPr>
        <p:blipFill>
          <a:blip r:embed="rId4" cstate="screen"/>
          <a:stretch>
            <a:fillRect/>
          </a:stretch>
        </p:blipFill>
        <p:spPr>
          <a:xfrm>
            <a:off x="611560" y="836712"/>
            <a:ext cx="8208912" cy="597666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497960"/>
          </a:xfrm>
          <a:prstGeom prst="rect">
            <a:avLst/>
          </a:prstGeom>
          <a:noFill/>
        </p:spPr>
      </p:pic>
      <p:sp>
        <p:nvSpPr>
          <p:cNvPr id="5" name="TextBox 4"/>
          <p:cNvSpPr txBox="1"/>
          <p:nvPr/>
        </p:nvSpPr>
        <p:spPr>
          <a:xfrm>
            <a:off x="2483768" y="-27384"/>
            <a:ext cx="4968552" cy="1754326"/>
          </a:xfrm>
          <a:prstGeom prst="rect">
            <a:avLst/>
          </a:prstGeom>
          <a:noFill/>
        </p:spPr>
        <p:txBody>
          <a:bodyPr wrap="square" rtlCol="0">
            <a:spAutoFit/>
          </a:bodyPr>
          <a:lstStyle/>
          <a:p>
            <a:pPr algn="ctr"/>
            <a:r>
              <a:rPr lang="en-GB" sz="5400" dirty="0" smtClean="0"/>
              <a:t>SDM applications</a:t>
            </a:r>
            <a:endParaRPr lang="en-GB" sz="5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2"/>
          <p:cNvPicPr>
            <a:picLocks noChangeAspect="1" noChangeArrowheads="1"/>
          </p:cNvPicPr>
          <p:nvPr/>
        </p:nvPicPr>
        <p:blipFill rotWithShape="1">
          <a:blip r:embed="rId7" cstate="screen">
            <a:extLst>
              <a:ext uri="{28A0092B-C50C-407E-A947-70E740481C1C}">
                <a14:useLocalDpi xmlns:a14="http://schemas.microsoft.com/office/drawing/2010/main" xmlns=""/>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xmlns=""/>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Rectangle 10"/>
          <p:cNvSpPr/>
          <p:nvPr/>
        </p:nvSpPr>
        <p:spPr bwMode="auto">
          <a:xfrm>
            <a:off x="971500" y="1628750"/>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xmlns=""/>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xmlns="">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xmlns=""/>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Rectangle 12"/>
          <p:cNvSpPr/>
          <p:nvPr/>
        </p:nvSpPr>
        <p:spPr bwMode="auto">
          <a:xfrm>
            <a:off x="962324" y="2069938"/>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extLst>
      <p:ext uri="{BB962C8B-B14F-4D97-AF65-F5344CB8AC3E}">
        <p14:creationId xmlns:p14="http://schemas.microsoft.com/office/powerpoint/2010/main" xmlns="" val="393346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0" name="Picture 2"/>
          <p:cNvPicPr>
            <a:picLocks noChangeAspect="1" noChangeArrowheads="1"/>
          </p:cNvPicPr>
          <p:nvPr/>
        </p:nvPicPr>
        <p:blipFill>
          <a:blip r:embed="rId3" cstate="screen"/>
          <a:srcRect/>
          <a:stretch>
            <a:fillRect/>
          </a:stretch>
        </p:blipFill>
        <p:spPr bwMode="auto">
          <a:xfrm>
            <a:off x="873635" y="657707"/>
            <a:ext cx="8091868" cy="4073684"/>
          </a:xfrm>
          <a:prstGeom prst="rect">
            <a:avLst/>
          </a:prstGeom>
          <a:noFill/>
          <a:ln w="9525">
            <a:noFill/>
            <a:miter lim="800000"/>
            <a:headEnd/>
            <a:tailEnd/>
          </a:ln>
        </p:spPr>
      </p:pic>
      <p:pic>
        <p:nvPicPr>
          <p:cNvPr id="22" name="Picture 21" descr="Guisan.jpg"/>
          <p:cNvPicPr>
            <a:picLocks noChangeAspect="1"/>
          </p:cNvPicPr>
          <p:nvPr/>
        </p:nvPicPr>
        <p:blipFill>
          <a:blip r:embed="rId4" cstate="screen"/>
          <a:stretch>
            <a:fillRect/>
          </a:stretch>
        </p:blipFill>
        <p:spPr>
          <a:xfrm>
            <a:off x="1000911" y="4293096"/>
            <a:ext cx="1663988" cy="2218650"/>
          </a:xfrm>
          <a:prstGeom prst="rect">
            <a:avLst/>
          </a:prstGeom>
          <a:ln>
            <a:solidFill>
              <a:schemeClr val="tx1"/>
            </a:solidFill>
          </a:ln>
          <a:effectLst>
            <a:outerShdw blurRad="292100" dist="139700" dir="2700000" algn="tl" rotWithShape="0">
              <a:srgbClr val="333333">
                <a:alpha val="65000"/>
              </a:srgbClr>
            </a:outerShdw>
          </a:effectLst>
        </p:spPr>
      </p:pic>
      <p:pic>
        <p:nvPicPr>
          <p:cNvPr id="25" name="Picture 24" descr="Zimmerman.jpg"/>
          <p:cNvPicPr>
            <a:picLocks noChangeAspect="1"/>
          </p:cNvPicPr>
          <p:nvPr/>
        </p:nvPicPr>
        <p:blipFill>
          <a:blip r:embed="rId5" cstate="screen"/>
          <a:stretch>
            <a:fillRect/>
          </a:stretch>
        </p:blipFill>
        <p:spPr>
          <a:xfrm>
            <a:off x="7164288" y="4365104"/>
            <a:ext cx="1713931" cy="2098691"/>
          </a:xfrm>
          <a:prstGeom prst="rect">
            <a:avLst/>
          </a:prstGeom>
          <a:ln>
            <a:solidFill>
              <a:schemeClr val="tx1"/>
            </a:solidFill>
          </a:ln>
          <a:effectLst>
            <a:outerShdw blurRad="292100" dist="139700" dir="2700000" algn="tl" rotWithShape="0">
              <a:srgbClr val="333333">
                <a:alpha val="65000"/>
              </a:srgbClr>
            </a:outerShdw>
          </a:effectLst>
        </p:spPr>
      </p:pic>
      <p:sp>
        <p:nvSpPr>
          <p:cNvPr id="26" name="TextBox 25"/>
          <p:cNvSpPr txBox="1"/>
          <p:nvPr/>
        </p:nvSpPr>
        <p:spPr>
          <a:xfrm>
            <a:off x="2902592" y="4907560"/>
            <a:ext cx="3783434" cy="584775"/>
          </a:xfrm>
          <a:prstGeom prst="rect">
            <a:avLst/>
          </a:prstGeom>
          <a:noFill/>
        </p:spPr>
        <p:txBody>
          <a:bodyPr wrap="square" rtlCol="0">
            <a:spAutoFit/>
          </a:bodyPr>
          <a:lstStyle/>
          <a:p>
            <a:pPr algn="ctr"/>
            <a:r>
              <a:rPr lang="en-GB" sz="1600" dirty="0" smtClean="0"/>
              <a:t>Cited </a:t>
            </a:r>
            <a:r>
              <a:rPr lang="en-GB" sz="1600" dirty="0" smtClean="0"/>
              <a:t>5777 </a:t>
            </a:r>
            <a:r>
              <a:rPr lang="en-GB" sz="1600" dirty="0" smtClean="0"/>
              <a:t>times on </a:t>
            </a:r>
            <a:r>
              <a:rPr lang="en-GB" sz="1600" dirty="0" smtClean="0"/>
              <a:t>8 </a:t>
            </a:r>
            <a:r>
              <a:rPr lang="en-GB" sz="1600" dirty="0" smtClean="0"/>
              <a:t>December </a:t>
            </a:r>
            <a:r>
              <a:rPr lang="en-GB" sz="1600" dirty="0" smtClean="0"/>
              <a:t>2017</a:t>
            </a:r>
            <a:r>
              <a:rPr lang="en-GB" sz="1600" dirty="0" smtClean="0"/>
              <a:t/>
            </a:r>
            <a:br>
              <a:rPr lang="en-GB" sz="1600" dirty="0" smtClean="0"/>
            </a:br>
            <a:r>
              <a:rPr lang="en-GB" sz="1600" dirty="0" smtClean="0"/>
              <a:t>Google Scholar</a:t>
            </a:r>
            <a:endParaRPr lang="nl-NL" sz="1600" dirty="0"/>
          </a:p>
        </p:txBody>
      </p:sp>
      <p:sp>
        <p:nvSpPr>
          <p:cNvPr id="23" name="TextBox 22"/>
          <p:cNvSpPr txBox="1"/>
          <p:nvPr/>
        </p:nvSpPr>
        <p:spPr>
          <a:xfrm>
            <a:off x="7035198" y="6459166"/>
            <a:ext cx="1929290" cy="307777"/>
          </a:xfrm>
          <a:prstGeom prst="rect">
            <a:avLst/>
          </a:prstGeom>
          <a:noFill/>
        </p:spPr>
        <p:txBody>
          <a:bodyPr wrap="square" rtlCol="0">
            <a:spAutoFit/>
          </a:bodyPr>
          <a:lstStyle/>
          <a:p>
            <a:pPr algn="ctr"/>
            <a:r>
              <a:rPr lang="en-GB" sz="1400" dirty="0" err="1" smtClean="0"/>
              <a:t>Niklaus</a:t>
            </a:r>
            <a:r>
              <a:rPr lang="en-GB" sz="1400" dirty="0" smtClean="0"/>
              <a:t> Zimmermann</a:t>
            </a:r>
            <a:endParaRPr lang="nl-NL" sz="1400" dirty="0"/>
          </a:p>
        </p:txBody>
      </p:sp>
      <p:sp>
        <p:nvSpPr>
          <p:cNvPr id="24" name="TextBox 23"/>
          <p:cNvSpPr txBox="1"/>
          <p:nvPr/>
        </p:nvSpPr>
        <p:spPr>
          <a:xfrm>
            <a:off x="1026751" y="6515144"/>
            <a:ext cx="1673041" cy="307777"/>
          </a:xfrm>
          <a:prstGeom prst="rect">
            <a:avLst/>
          </a:prstGeom>
          <a:noFill/>
        </p:spPr>
        <p:txBody>
          <a:bodyPr wrap="square" rtlCol="0">
            <a:spAutoFit/>
          </a:bodyPr>
          <a:lstStyle/>
          <a:p>
            <a:pPr algn="ctr"/>
            <a:r>
              <a:rPr lang="en-GB" sz="1400" dirty="0" smtClean="0"/>
              <a:t>Antoine </a:t>
            </a:r>
            <a:r>
              <a:rPr lang="en-GB" sz="1400" dirty="0" err="1" smtClean="0"/>
              <a:t>Guisan</a:t>
            </a:r>
            <a:endParaRPr lang="nl-NL" sz="1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Which role play geography and ecology in speciation? </a:t>
            </a:r>
            <a:r>
              <a:rPr lang="en-GB" sz="1800" dirty="0" smtClean="0"/>
              <a:t>(</a:t>
            </a:r>
            <a:r>
              <a:rPr lang="en-GB" sz="1800" dirty="0" err="1" smtClean="0"/>
              <a:t>Nakazato</a:t>
            </a:r>
            <a:r>
              <a:rPr lang="en-GB" sz="1800" dirty="0" smtClean="0"/>
              <a:t> </a:t>
            </a:r>
            <a:r>
              <a:rPr lang="en-GB" sz="1800" i="1" dirty="0" smtClean="0"/>
              <a:t>et al. </a:t>
            </a:r>
            <a:r>
              <a:rPr lang="en-GB" sz="1800" dirty="0" smtClean="0"/>
              <a:t>2009, Am. J. Bot. 97(4): 680-693).</a:t>
            </a:r>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4"/>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899490" y="1646463"/>
            <a:ext cx="4556250" cy="36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pic>
        <p:nvPicPr>
          <p:cNvPr id="5" name="Picture 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5868580" y="1628750"/>
            <a:ext cx="2880000" cy="215496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pic>
        <p:nvPicPr>
          <p:cNvPr id="6" name="Picture 5"/>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3059790" y="3072944"/>
            <a:ext cx="5829643" cy="352546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endParaRPr lang="en-GB" sz="1800" dirty="0" err="1" smtClean="0"/>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827584" y="2060848"/>
            <a:ext cx="3600000" cy="27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pic>
        <p:nvPicPr>
          <p:cNvPr id="6"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Rectangle 8"/>
          <p:cNvSpPr/>
          <p:nvPr/>
        </p:nvSpPr>
        <p:spPr bwMode="auto">
          <a:xfrm>
            <a:off x="4623480" y="2046664"/>
            <a:ext cx="199675" cy="108514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6" name="Picture 3"/>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4626870" y="2084832"/>
            <a:ext cx="4337618" cy="3576478"/>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a:xfrm>
            <a:off x="1475656" y="1494152"/>
            <a:ext cx="6900134" cy="5031192"/>
            <a:chOff x="1475570" y="1484730"/>
            <a:chExt cx="6900134" cy="5031192"/>
          </a:xfrm>
        </p:grpSpPr>
        <p:pic>
          <p:nvPicPr>
            <p:cNvPr id="10" name="Picture 2" descr="H:\Projects\Steven Janssens\Figs\ppt\HimalayasBio01Collections.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1791429" y="1783526"/>
              <a:ext cx="1584220" cy="400110"/>
            </a:xfrm>
            <a:prstGeom prst="rect">
              <a:avLst/>
            </a:prstGeom>
            <a:solidFill>
              <a:schemeClr val="bg1"/>
            </a:solidFill>
            <a:ln>
              <a:solidFill>
                <a:schemeClr val="tx1"/>
              </a:solidFill>
            </a:ln>
          </p:spPr>
          <p:txBody>
            <a:bodyPr wrap="square" rtlCol="0">
              <a:spAutoFit/>
            </a:bodyPr>
            <a:lstStyle/>
            <a:p>
              <a:pPr algn="ctr"/>
              <a:r>
                <a:rPr lang="en-GB" sz="2000" i="1" dirty="0" smtClean="0">
                  <a:latin typeface="Calibri" pitchFamily="34" charset="0"/>
                  <a:cs typeface="Calibri" pitchFamily="34" charset="0"/>
                </a:rPr>
                <a:t>Impatiens sp.</a:t>
              </a:r>
              <a:endParaRPr lang="nl-NL" sz="2000" i="1" dirty="0">
                <a:latin typeface="Calibri" pitchFamily="34" charset="0"/>
                <a:cs typeface="Calibri" pitchFamily="34" charset="0"/>
              </a:endParaRPr>
            </a:p>
          </p:txBody>
        </p:sp>
      </p:grpSp>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76064"/>
          </a:xfrm>
        </p:spPr>
        <p:txBody>
          <a:bodyPr/>
          <a:lstStyle/>
          <a:p>
            <a:pPr marL="182563" lvl="2" indent="-182563"/>
            <a:r>
              <a:rPr lang="en-GB" sz="1800" dirty="0" smtClean="0"/>
              <a:t>Invasive species (data S. </a:t>
            </a:r>
            <a:r>
              <a:rPr lang="en-GB" sz="1800" dirty="0" err="1" smtClean="0"/>
              <a:t>Janssens</a:t>
            </a:r>
            <a:r>
              <a:rPr lang="en-GB" sz="1800" dirty="0" smtClean="0"/>
              <a:t>).</a:t>
            </a:r>
          </a:p>
        </p:txBody>
      </p:sp>
      <p:pic>
        <p:nvPicPr>
          <p:cNvPr id="11" name="Picture 3"/>
          <p:cNvPicPr>
            <a:picLocks noChangeAspect="1" noChangeArrowheads="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1835696" y="4293096"/>
            <a:ext cx="2880000" cy="1920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9" name="Picture 2" descr="H:\Projects\Steven Janssens\Figs\ppt\EuropeBio01Collections.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475570" y="1484730"/>
            <a:ext cx="6900134" cy="503474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5" name="Picture 2" descr="H:\Projects\Steven Janssens\Figs\ppt\HimalayasMaxEnt.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6" name="Picture 3" descr="H:\Projects\Steven Janssens\Figs\ppt\EuropeMaxEnt.jpg"/>
          <p:cNvPicPr>
            <a:picLocks noChangeAspect="1" noChangeArrowheads="1"/>
          </p:cNvPicPr>
          <p:nvPr/>
        </p:nvPicPr>
        <p:blipFill rotWithShape="1">
          <a:blip r:embed="rId3" cstate="screen">
            <a:extLst>
              <a:ext uri="{28A0092B-C50C-407E-A947-70E740481C1C}">
                <a14:useLocalDpi xmlns:a14="http://schemas.microsoft.com/office/drawing/2010/main" xmlns=""/>
              </a:ext>
            </a:extLst>
          </a:blip>
          <a:srcRect/>
          <a:stretch/>
        </p:blipFill>
        <p:spPr bwMode="auto">
          <a:xfrm>
            <a:off x="1489484" y="1485273"/>
            <a:ext cx="6983397" cy="5090779"/>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20688"/>
            <a:ext cx="8194088" cy="5976664"/>
          </a:xfrm>
        </p:spPr>
        <p:txBody>
          <a:bodyPr/>
          <a:lstStyle/>
          <a:p>
            <a:pPr marL="182563" lvl="2" indent="-182563"/>
            <a:r>
              <a:rPr lang="en-GB" sz="1800" dirty="0" smtClean="0"/>
              <a:t>Biodiversity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4" descr="S_agami_dem.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982538" y="964456"/>
            <a:ext cx="2159000" cy="2381250"/>
          </a:xfrm>
          <a:prstGeom prst="rect">
            <a:avLst/>
          </a:prstGeom>
          <a:noFill/>
          <a:ln w="9525">
            <a:noFill/>
            <a:miter lim="800000"/>
            <a:headEnd/>
            <a:tailEnd/>
          </a:ln>
        </p:spPr>
      </p:pic>
      <p:pic>
        <p:nvPicPr>
          <p:cNvPr id="7" name="Picture 6" descr="S_agami_prec.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1101600" y="1291481"/>
            <a:ext cx="2160588" cy="2381250"/>
          </a:xfrm>
          <a:prstGeom prst="rect">
            <a:avLst/>
          </a:prstGeom>
          <a:noFill/>
          <a:ln w="9525">
            <a:noFill/>
            <a:miter lim="800000"/>
            <a:headEnd/>
            <a:tailEnd/>
          </a:ln>
        </p:spPr>
      </p:pic>
      <p:pic>
        <p:nvPicPr>
          <p:cNvPr id="8" name="Picture 7" descr="S_agami_ENSO.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1255588" y="1651843"/>
            <a:ext cx="2160587" cy="2381250"/>
          </a:xfrm>
          <a:prstGeom prst="rect">
            <a:avLst/>
          </a:prstGeom>
          <a:noFill/>
          <a:ln w="9525">
            <a:noFill/>
            <a:miter lim="800000"/>
            <a:headEnd/>
            <a:tailEnd/>
          </a:ln>
        </p:spPr>
      </p:pic>
      <p:pic>
        <p:nvPicPr>
          <p:cNvPr id="9" name="Picture 8" descr="S_agami_01.jpg"/>
          <p:cNvPicPr>
            <a:picLocks noChangeAspect="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1242888" y="4320431"/>
            <a:ext cx="2159000" cy="2381250"/>
          </a:xfrm>
          <a:prstGeom prst="rect">
            <a:avLst/>
          </a:prstGeom>
          <a:noFill/>
          <a:ln w="9525">
            <a:noFill/>
            <a:miter lim="800000"/>
            <a:headEnd/>
            <a:tailEnd/>
          </a:ln>
        </p:spPr>
      </p:pic>
      <p:pic>
        <p:nvPicPr>
          <p:cNvPr id="10" name="Picture 9" descr="S_albida_dem.jpg"/>
          <p:cNvPicPr>
            <a:picLocks noChangeAspect="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3735263" y="997793"/>
            <a:ext cx="2160587" cy="2381250"/>
          </a:xfrm>
          <a:prstGeom prst="rect">
            <a:avLst/>
          </a:prstGeom>
          <a:noFill/>
          <a:ln w="9525">
            <a:noFill/>
            <a:miter lim="800000"/>
            <a:headEnd/>
            <a:tailEnd/>
          </a:ln>
        </p:spPr>
      </p:pic>
      <p:pic>
        <p:nvPicPr>
          <p:cNvPr id="11" name="Picture 10" descr="S_argentifolia_dem.jpg"/>
          <p:cNvPicPr>
            <a:picLocks noChangeAspect="1"/>
          </p:cNvPicPr>
          <p:nvPr/>
        </p:nvPicPr>
        <p:blipFill>
          <a:blip r:embed="rId8" cstate="screen">
            <a:extLst>
              <a:ext uri="{28A0092B-C50C-407E-A947-70E740481C1C}">
                <a14:useLocalDpi xmlns:a14="http://schemas.microsoft.com/office/drawing/2010/main" xmlns=""/>
              </a:ext>
            </a:extLst>
          </a:blip>
          <a:srcRect/>
          <a:stretch>
            <a:fillRect/>
          </a:stretch>
        </p:blipFill>
        <p:spPr bwMode="auto">
          <a:xfrm>
            <a:off x="6543550" y="1020018"/>
            <a:ext cx="2160588" cy="2381250"/>
          </a:xfrm>
          <a:prstGeom prst="rect">
            <a:avLst/>
          </a:prstGeom>
          <a:noFill/>
          <a:ln w="9525">
            <a:noFill/>
            <a:miter lim="800000"/>
            <a:headEnd/>
            <a:tailEnd/>
          </a:ln>
        </p:spPr>
      </p:pic>
      <p:pic>
        <p:nvPicPr>
          <p:cNvPr id="12" name="Picture 11" descr="S_albida_prec.jpg"/>
          <p:cNvPicPr>
            <a:picLocks noChangeAspect="1"/>
          </p:cNvPicPr>
          <p:nvPr/>
        </p:nvPicPr>
        <p:blipFill>
          <a:blip r:embed="rId9" cstate="screen">
            <a:extLst>
              <a:ext uri="{28A0092B-C50C-407E-A947-70E740481C1C}">
                <a14:useLocalDpi xmlns:a14="http://schemas.microsoft.com/office/drawing/2010/main" xmlns=""/>
              </a:ext>
            </a:extLst>
          </a:blip>
          <a:srcRect/>
          <a:stretch>
            <a:fillRect/>
          </a:stretch>
        </p:blipFill>
        <p:spPr bwMode="auto">
          <a:xfrm>
            <a:off x="3822575" y="1315293"/>
            <a:ext cx="2159000" cy="2381250"/>
          </a:xfrm>
          <a:prstGeom prst="rect">
            <a:avLst/>
          </a:prstGeom>
          <a:noFill/>
          <a:ln w="9525">
            <a:noFill/>
            <a:miter lim="800000"/>
            <a:headEnd/>
            <a:tailEnd/>
          </a:ln>
        </p:spPr>
      </p:pic>
      <p:pic>
        <p:nvPicPr>
          <p:cNvPr id="13" name="Picture 12" descr="S_argentifolia_prec.jpg"/>
          <p:cNvPicPr>
            <a:picLocks noChangeAspect="1"/>
          </p:cNvPicPr>
          <p:nvPr/>
        </p:nvPicPr>
        <p:blipFill>
          <a:blip r:embed="rId10" cstate="screen">
            <a:extLst>
              <a:ext uri="{28A0092B-C50C-407E-A947-70E740481C1C}">
                <a14:useLocalDpi xmlns:a14="http://schemas.microsoft.com/office/drawing/2010/main" xmlns=""/>
              </a:ext>
            </a:extLst>
          </a:blip>
          <a:srcRect/>
          <a:stretch>
            <a:fillRect/>
          </a:stretch>
        </p:blipFill>
        <p:spPr bwMode="auto">
          <a:xfrm>
            <a:off x="6653088" y="1335931"/>
            <a:ext cx="2159000" cy="2381250"/>
          </a:xfrm>
          <a:prstGeom prst="rect">
            <a:avLst/>
          </a:prstGeom>
          <a:noFill/>
          <a:ln w="9525">
            <a:noFill/>
            <a:miter lim="800000"/>
            <a:headEnd/>
            <a:tailEnd/>
          </a:ln>
        </p:spPr>
      </p:pic>
      <p:pic>
        <p:nvPicPr>
          <p:cNvPr id="14" name="Picture 13" descr="S_albida_ENSO.jpg"/>
          <p:cNvPicPr>
            <a:picLocks noChangeAspect="1"/>
          </p:cNvPicPr>
          <p:nvPr/>
        </p:nvPicPr>
        <p:blipFill>
          <a:blip r:embed="rId11" cstate="screen">
            <a:extLst>
              <a:ext uri="{28A0092B-C50C-407E-A947-70E740481C1C}">
                <a14:useLocalDpi xmlns:a14="http://schemas.microsoft.com/office/drawing/2010/main" xmlns=""/>
              </a:ext>
            </a:extLst>
          </a:blip>
          <a:srcRect/>
          <a:stretch>
            <a:fillRect/>
          </a:stretch>
        </p:blipFill>
        <p:spPr bwMode="auto">
          <a:xfrm>
            <a:off x="3962275" y="1662956"/>
            <a:ext cx="2160588" cy="2381250"/>
          </a:xfrm>
          <a:prstGeom prst="rect">
            <a:avLst/>
          </a:prstGeom>
          <a:noFill/>
          <a:ln w="9525">
            <a:noFill/>
            <a:miter lim="800000"/>
            <a:headEnd/>
            <a:tailEnd/>
          </a:ln>
        </p:spPr>
      </p:pic>
      <p:pic>
        <p:nvPicPr>
          <p:cNvPr id="15" name="Picture 14" descr="S_argentifolia_ENSO.jpg"/>
          <p:cNvPicPr>
            <a:picLocks noChangeAspect="1"/>
          </p:cNvPicPr>
          <p:nvPr/>
        </p:nvPicPr>
        <p:blipFill>
          <a:blip r:embed="rId12" cstate="screen">
            <a:extLst>
              <a:ext uri="{28A0092B-C50C-407E-A947-70E740481C1C}">
                <a14:useLocalDpi xmlns:a14="http://schemas.microsoft.com/office/drawing/2010/main" xmlns=""/>
              </a:ext>
            </a:extLst>
          </a:blip>
          <a:srcRect/>
          <a:stretch>
            <a:fillRect/>
          </a:stretch>
        </p:blipFill>
        <p:spPr bwMode="auto">
          <a:xfrm>
            <a:off x="6792788" y="1685181"/>
            <a:ext cx="2160587" cy="2381250"/>
          </a:xfrm>
          <a:prstGeom prst="rect">
            <a:avLst/>
          </a:prstGeom>
          <a:noFill/>
          <a:ln w="9525">
            <a:noFill/>
            <a:miter lim="800000"/>
            <a:headEnd/>
            <a:tailEnd/>
          </a:ln>
        </p:spPr>
      </p:pic>
      <p:pic>
        <p:nvPicPr>
          <p:cNvPr id="16" name="Picture 15" descr="S_albida_01.jpg"/>
          <p:cNvPicPr>
            <a:picLocks noChangeAspect="1"/>
          </p:cNvPicPr>
          <p:nvPr/>
        </p:nvPicPr>
        <p:blipFill>
          <a:blip r:embed="rId13" cstate="screen">
            <a:extLst>
              <a:ext uri="{28A0092B-C50C-407E-A947-70E740481C1C}">
                <a14:useLocalDpi xmlns:a14="http://schemas.microsoft.com/office/drawing/2010/main" xmlns=""/>
              </a:ext>
            </a:extLst>
          </a:blip>
          <a:srcRect/>
          <a:stretch>
            <a:fillRect/>
          </a:stretch>
        </p:blipFill>
        <p:spPr bwMode="auto">
          <a:xfrm>
            <a:off x="3984500" y="4350593"/>
            <a:ext cx="2159000" cy="2381250"/>
          </a:xfrm>
          <a:prstGeom prst="rect">
            <a:avLst/>
          </a:prstGeom>
          <a:noFill/>
          <a:ln w="9525">
            <a:noFill/>
            <a:miter lim="800000"/>
            <a:headEnd/>
            <a:tailEnd/>
          </a:ln>
        </p:spPr>
      </p:pic>
      <p:pic>
        <p:nvPicPr>
          <p:cNvPr id="17" name="Picture 16" descr="S_argentifolia_01.jpg"/>
          <p:cNvPicPr>
            <a:picLocks noChangeAspect="1"/>
          </p:cNvPicPr>
          <p:nvPr/>
        </p:nvPicPr>
        <p:blipFill>
          <a:blip r:embed="rId14" cstate="screen">
            <a:extLst>
              <a:ext uri="{28A0092B-C50C-407E-A947-70E740481C1C}">
                <a14:useLocalDpi xmlns:a14="http://schemas.microsoft.com/office/drawing/2010/main" xmlns=""/>
              </a:ext>
            </a:extLst>
          </a:blip>
          <a:srcRect/>
          <a:stretch>
            <a:fillRect/>
          </a:stretch>
        </p:blipFill>
        <p:spPr bwMode="auto">
          <a:xfrm>
            <a:off x="6803900" y="4360118"/>
            <a:ext cx="2160588" cy="2381250"/>
          </a:xfrm>
          <a:prstGeom prst="rect">
            <a:avLst/>
          </a:prstGeom>
          <a:noFill/>
          <a:ln w="9525">
            <a:noFill/>
            <a:miter lim="800000"/>
            <a:headEnd/>
            <a:tailEnd/>
          </a:ln>
        </p:spPr>
      </p:pic>
      <p:sp>
        <p:nvSpPr>
          <p:cNvPr id="18" name="TextBox 17"/>
          <p:cNvSpPr txBox="1">
            <a:spLocks noChangeArrowheads="1"/>
          </p:cNvSpPr>
          <p:nvPr/>
        </p:nvSpPr>
        <p:spPr bwMode="auto">
          <a:xfrm>
            <a:off x="3405063" y="5045918"/>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sp>
        <p:nvSpPr>
          <p:cNvPr id="19" name="TextBox 18"/>
          <p:cNvSpPr txBox="1">
            <a:spLocks noChangeArrowheads="1"/>
          </p:cNvSpPr>
          <p:nvPr/>
        </p:nvSpPr>
        <p:spPr bwMode="auto">
          <a:xfrm>
            <a:off x="6180013" y="5057031"/>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pic>
        <p:nvPicPr>
          <p:cNvPr id="20" name="Picture 19" descr="SD01.jpg"/>
          <p:cNvPicPr>
            <a:picLocks noChangeAspect="1"/>
          </p:cNvPicPr>
          <p:nvPr/>
        </p:nvPicPr>
        <p:blipFill>
          <a:blip r:embed="rId15" cstate="screen">
            <a:extLst>
              <a:ext uri="{28A0092B-C50C-407E-A947-70E740481C1C}">
                <a14:useLocalDpi xmlns:a14="http://schemas.microsoft.com/office/drawing/2010/main" xmlns=""/>
              </a:ext>
            </a:extLst>
          </a:blip>
          <a:srcRect/>
          <a:stretch>
            <a:fillRect/>
          </a:stretch>
        </p:blipFill>
        <p:spPr bwMode="auto">
          <a:xfrm>
            <a:off x="2329694" y="1166668"/>
            <a:ext cx="4870481" cy="5400000"/>
          </a:xfrm>
          <a:prstGeom prst="rect">
            <a:avLst/>
          </a:prstGeom>
          <a:ln w="19050">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0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childTnLst>
                                </p:cTn>
                              </p:par>
                            </p:childTnLst>
                          </p:cTn>
                        </p:par>
                        <p:par>
                          <p:cTn id="52" fill="hold">
                            <p:stCondLst>
                              <p:cond delay="6000"/>
                            </p:stCondLst>
                            <p:childTnLst>
                              <p:par>
                                <p:cTn id="53" presetID="2" presetClass="entr" presetSubtype="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000" fill="hold"/>
                                        <p:tgtEl>
                                          <p:spTgt spid="18"/>
                                        </p:tgtEl>
                                        <p:attrNameLst>
                                          <p:attrName>ppt_x</p:attrName>
                                        </p:attrNameLst>
                                      </p:cBhvr>
                                      <p:tavLst>
                                        <p:tav tm="0">
                                          <p:val>
                                            <p:strVal val="#ppt_x"/>
                                          </p:val>
                                        </p:tav>
                                        <p:tav tm="100000">
                                          <p:val>
                                            <p:strVal val="#ppt_x"/>
                                          </p:val>
                                        </p:tav>
                                      </p:tavLst>
                                    </p:anim>
                                    <p:anim calcmode="lin" valueType="num">
                                      <p:cBhvr additive="base">
                                        <p:cTn id="56" dur="1000" fill="hold"/>
                                        <p:tgtEl>
                                          <p:spTgt spid="18"/>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000" fill="hold"/>
                                        <p:tgtEl>
                                          <p:spTgt spid="19"/>
                                        </p:tgtEl>
                                        <p:attrNameLst>
                                          <p:attrName>ppt_x</p:attrName>
                                        </p:attrNameLst>
                                      </p:cBhvr>
                                      <p:tavLst>
                                        <p:tav tm="0">
                                          <p:val>
                                            <p:strVal val="#ppt_x"/>
                                          </p:val>
                                        </p:tav>
                                        <p:tav tm="100000">
                                          <p:val>
                                            <p:strVal val="#ppt_x"/>
                                          </p:val>
                                        </p:tav>
                                      </p:tavLst>
                                    </p:anim>
                                    <p:anim calcmode="lin" valueType="num">
                                      <p:cBhvr additive="base">
                                        <p:cTn id="60"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par>
                                <p:cTn id="93" presetID="3" presetClass="exit" presetSubtype="10" fill="hold" nodeType="withEffect">
                                  <p:stCondLst>
                                    <p:cond delay="0"/>
                                  </p:stCondLst>
                                  <p:childTnLst>
                                    <p:animEffect transition="out" filter="blinds(horizontal)">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childTnLst>
                          </p:cTn>
                        </p:par>
                        <p:par>
                          <p:cTn id="105" fill="hold">
                            <p:stCondLst>
                              <p:cond delay="500"/>
                            </p:stCondLst>
                            <p:childTnLst>
                              <p:par>
                                <p:cTn id="106" presetID="3" presetClass="entr" presetSubtype="10"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blinds(horizontal)">
                                      <p:cBhvr>
                                        <p:cTn id="10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Biodiversity pattern of Java</a:t>
            </a:r>
          </a:p>
        </p:txBody>
      </p:sp>
      <p:pic>
        <p:nvPicPr>
          <p:cNvPr id="27" name="Picture 26" descr="Diversity.Java.jpg"/>
          <p:cNvPicPr>
            <a:picLocks noChangeAspect="1"/>
          </p:cNvPicPr>
          <p:nvPr/>
        </p:nvPicPr>
        <p:blipFill>
          <a:blip r:embed="rId3" cstate="screen"/>
          <a:srcRect/>
          <a:stretch>
            <a:fillRect/>
          </a:stretch>
        </p:blipFill>
        <p:spPr>
          <a:xfrm>
            <a:off x="828464" y="1556792"/>
            <a:ext cx="7920000" cy="3543082"/>
          </a:xfrm>
          <a:prstGeom prst="rect">
            <a:avLst/>
          </a:prstGeom>
          <a:ln>
            <a:solidFill>
              <a:schemeClr val="tx1"/>
            </a:solidFill>
          </a:ln>
          <a:effectLst>
            <a:outerShdw blurRad="292100" dist="469900" dir="2700000" algn="tl" rotWithShape="0">
              <a:srgbClr val="333333">
                <a:alpha val="65000"/>
              </a:srgbClr>
            </a:outerShdw>
          </a:effectLst>
        </p:spPr>
      </p:pic>
      <p:pic>
        <p:nvPicPr>
          <p:cNvPr id="4" name="Picture 3" descr="Diversity.Java.Natural.Forest.jpg"/>
          <p:cNvPicPr>
            <a:picLocks noChangeAspect="1"/>
          </p:cNvPicPr>
          <p:nvPr/>
        </p:nvPicPr>
        <p:blipFill>
          <a:blip r:embed="rId4" cstate="screen"/>
          <a:srcRect/>
          <a:stretch>
            <a:fillRect/>
          </a:stretch>
        </p:blipFill>
        <p:spPr>
          <a:xfrm>
            <a:off x="827584" y="1556792"/>
            <a:ext cx="7920000" cy="3543082"/>
          </a:xfrm>
          <a:prstGeom prst="rect">
            <a:avLst/>
          </a:prstGeom>
          <a:ln>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3108543"/>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 calcmode="lin" valueType="num">
                                      <p:cBhvr additive="base">
                                        <p:cTn id="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xEl>
                                              <p:pRg st="3" end="3"/>
                                            </p:txEl>
                                          </p:spTgt>
                                        </p:tgtEl>
                                        <p:attrNameLst>
                                          <p:attrName>style.visibility</p:attrName>
                                        </p:attrNameLst>
                                      </p:cBhvr>
                                      <p:to>
                                        <p:strVal val="visible"/>
                                      </p:to>
                                    </p:set>
                                    <p:anim calcmode="lin" valueType="num">
                                      <p:cBhvr additive="base">
                                        <p:cTn id="12"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2.Diversity.DCA.v2.7.families.jpg"/>
          <p:cNvPicPr>
            <a:picLocks noChangeAspect="1"/>
          </p:cNvPicPr>
          <p:nvPr/>
        </p:nvPicPr>
        <p:blipFill>
          <a:blip r:embed="rId3" cstate="screen"/>
          <a:stretch>
            <a:fillRect/>
          </a:stretch>
        </p:blipFill>
        <p:spPr>
          <a:xfrm>
            <a:off x="755576" y="989937"/>
            <a:ext cx="7920000" cy="5463399"/>
          </a:xfrm>
          <a:prstGeom prst="rect">
            <a:avLst/>
          </a:prstGeom>
          <a:ln w="57150">
            <a:solidFill>
              <a:srgbClr val="E3004A"/>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Overall biodiversity (n = 1297)</a:t>
            </a:r>
            <a:endParaRPr lang="en-GB" b="0" dirty="0">
              <a:solidFill>
                <a:srgbClr val="E3004A"/>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leguminosae.dca.v2.jpg"/>
          <p:cNvPicPr>
            <a:picLocks noChangeAspect="1"/>
          </p:cNvPicPr>
          <p:nvPr/>
        </p:nvPicPr>
        <p:blipFill>
          <a:blip r:embed="rId3" cstate="screen"/>
          <a:stretch>
            <a:fillRect/>
          </a:stretch>
        </p:blipFill>
        <p:spPr>
          <a:xfrm>
            <a:off x="755576" y="980728"/>
            <a:ext cx="7920000" cy="5463399"/>
          </a:xfrm>
          <a:prstGeom prst="rect">
            <a:avLst/>
          </a:prstGeom>
          <a:ln w="57150">
            <a:solidFill>
              <a:schemeClr val="accent6"/>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Legumes (n = 423)</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74" y="2184692"/>
            <a:ext cx="4063180" cy="461665"/>
          </a:xfrm>
          <a:prstGeom prst="rect">
            <a:avLst/>
          </a:prstGeom>
          <a:noFill/>
        </p:spPr>
        <p:txBody>
          <a:bodyPr wrap="square" rtlCol="0">
            <a:spAutoFit/>
          </a:bodyPr>
          <a:lstStyle/>
          <a:p>
            <a:pPr algn="ctr"/>
            <a:r>
              <a:rPr lang="en-GB" sz="2400" b="1" dirty="0" smtClean="0">
                <a:solidFill>
                  <a:srgbClr val="E3004A"/>
                </a:solidFill>
              </a:rPr>
              <a:t>Diversity (n = 1297)</a:t>
            </a:r>
            <a:endParaRPr lang="en-GB" sz="2400" b="1" dirty="0">
              <a:solidFill>
                <a:srgbClr val="E3004A"/>
              </a:solidFill>
            </a:endParaRPr>
          </a:p>
        </p:txBody>
      </p:sp>
      <p:sp>
        <p:nvSpPr>
          <p:cNvPr id="6" name="TextBox 5"/>
          <p:cNvSpPr txBox="1"/>
          <p:nvPr/>
        </p:nvSpPr>
        <p:spPr>
          <a:xfrm>
            <a:off x="4834180" y="2180778"/>
            <a:ext cx="4058300" cy="461665"/>
          </a:xfrm>
          <a:prstGeom prst="rect">
            <a:avLst/>
          </a:prstGeom>
          <a:noFill/>
        </p:spPr>
        <p:txBody>
          <a:bodyPr wrap="square" rtlCol="0">
            <a:spAutoFit/>
          </a:bodyPr>
          <a:lstStyle/>
          <a:p>
            <a:pPr algn="ctr"/>
            <a:r>
              <a:rPr lang="en-GB" sz="2400" b="1" dirty="0" smtClean="0">
                <a:solidFill>
                  <a:schemeClr val="accent6"/>
                </a:solidFill>
              </a:rPr>
              <a:t>Legumes (n = 423)</a:t>
            </a:r>
            <a:endParaRPr lang="en-GB" sz="2400" b="1" dirty="0">
              <a:solidFill>
                <a:schemeClr val="accent6"/>
              </a:solidFill>
            </a:endParaRPr>
          </a:p>
        </p:txBody>
      </p:sp>
      <p:pic>
        <p:nvPicPr>
          <p:cNvPr id="7" name="Picture 6" descr="Fig2.Diversity.DCA.v2.7.families.jpg"/>
          <p:cNvPicPr>
            <a:picLocks noChangeAspect="1"/>
          </p:cNvPicPr>
          <p:nvPr/>
        </p:nvPicPr>
        <p:blipFill>
          <a:blip r:embed="rId3" cstate="screen"/>
          <a:stretch>
            <a:fillRect/>
          </a:stretch>
        </p:blipFill>
        <p:spPr>
          <a:xfrm>
            <a:off x="755576" y="2708920"/>
            <a:ext cx="3960000" cy="2731700"/>
          </a:xfrm>
          <a:prstGeom prst="rect">
            <a:avLst/>
          </a:prstGeom>
          <a:ln w="57150">
            <a:solidFill>
              <a:srgbClr val="E3004A"/>
            </a:solidFill>
          </a:ln>
          <a:effectLst>
            <a:outerShdw blurRad="292100" dist="139700" dir="2700000" algn="tl" rotWithShape="0">
              <a:srgbClr val="333333">
                <a:alpha val="65000"/>
              </a:srgbClr>
            </a:outerShdw>
          </a:effectLst>
        </p:spPr>
      </p:pic>
      <p:pic>
        <p:nvPicPr>
          <p:cNvPr id="8" name="Picture 7" descr="Fig1.leguminosae.dca.v2.jpg"/>
          <p:cNvPicPr>
            <a:picLocks noChangeAspect="1"/>
          </p:cNvPicPr>
          <p:nvPr/>
        </p:nvPicPr>
        <p:blipFill>
          <a:blip r:embed="rId4" cstate="screen"/>
          <a:stretch>
            <a:fillRect/>
          </a:stretch>
        </p:blipFill>
        <p:spPr>
          <a:xfrm>
            <a:off x="4890181" y="2708920"/>
            <a:ext cx="3960000" cy="2731700"/>
          </a:xfrm>
          <a:prstGeom prst="rect">
            <a:avLst/>
          </a:prstGeom>
          <a:ln w="57150">
            <a:solidFill>
              <a:schemeClr val="accent6"/>
            </a:solidFill>
          </a:ln>
          <a:effectLst>
            <a:outerShdw blurRad="292100" dist="139700" dir="2700000" algn="tl" rotWithShape="0">
              <a:srgbClr val="333333">
                <a:alpha val="65000"/>
              </a:srgbClr>
            </a:outerShdw>
          </a:effectLst>
        </p:spPr>
      </p:pic>
      <p:sp>
        <p:nvSpPr>
          <p:cNvPr id="9" name="TextBox 8"/>
          <p:cNvSpPr txBox="1"/>
          <p:nvPr/>
        </p:nvSpPr>
        <p:spPr>
          <a:xfrm>
            <a:off x="683568" y="1556792"/>
            <a:ext cx="8208912" cy="369332"/>
          </a:xfrm>
          <a:prstGeom prst="rect">
            <a:avLst/>
          </a:prstGeom>
          <a:noFill/>
        </p:spPr>
        <p:txBody>
          <a:bodyPr wrap="square" rtlCol="0">
            <a:spAutoFit/>
          </a:bodyPr>
          <a:lstStyle/>
          <a:p>
            <a:pPr algn="ctr"/>
            <a:r>
              <a:rPr lang="en-GB" dirty="0" smtClean="0">
                <a:solidFill>
                  <a:srgbClr val="E3004A"/>
                </a:solidFill>
              </a:rPr>
              <a:t>Diversity</a:t>
            </a:r>
            <a:r>
              <a:rPr lang="en-GB" dirty="0" smtClean="0"/>
              <a:t> = 265.93 + 0.45 × </a:t>
            </a:r>
            <a:r>
              <a:rPr lang="en-GB" dirty="0" smtClean="0">
                <a:solidFill>
                  <a:schemeClr val="accent6"/>
                </a:solidFill>
              </a:rPr>
              <a:t>Legumes </a:t>
            </a: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a:t>
            </a:r>
            <a:r>
              <a:rPr lang="en-GB" b="1" dirty="0" smtClean="0"/>
              <a:t>0.012</a:t>
            </a:r>
            <a:r>
              <a:rPr lang="en-GB" dirty="0" smtClean="0"/>
              <a:t>)</a:t>
            </a:r>
            <a:endParaRPr lang="nl-NL" dirty="0"/>
          </a:p>
        </p:txBody>
      </p:sp>
      <p:pic>
        <p:nvPicPr>
          <p:cNvPr id="10" name="Picture 1"/>
          <p:cNvPicPr>
            <a:picLocks noChangeAspect="1" noChangeArrowheads="1"/>
          </p:cNvPicPr>
          <p:nvPr/>
        </p:nvPicPr>
        <p:blipFill>
          <a:blip r:embed="rId5" cstate="screen"/>
          <a:srcRect/>
          <a:stretch>
            <a:fillRect/>
          </a:stretch>
        </p:blipFill>
        <p:spPr bwMode="auto">
          <a:xfrm>
            <a:off x="684480" y="594770"/>
            <a:ext cx="8208000" cy="745998"/>
          </a:xfrm>
          <a:prstGeom prst="rect">
            <a:avLst/>
          </a:prstGeom>
          <a:noFill/>
          <a:ln w="9525">
            <a:noFill/>
            <a:miter lim="800000"/>
            <a:headEnd/>
            <a:tailEnd/>
          </a:ln>
        </p:spPr>
      </p:pic>
      <p:sp>
        <p:nvSpPr>
          <p:cNvPr id="11" name="Oval 10"/>
          <p:cNvSpPr/>
          <p:nvPr/>
        </p:nvSpPr>
        <p:spPr>
          <a:xfrm>
            <a:off x="7219706" y="1449421"/>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par>
                          <p:cTn id="12" fill="hold">
                            <p:stCondLst>
                              <p:cond delay="4000"/>
                            </p:stCondLst>
                            <p:childTnLst>
                              <p:par>
                                <p:cTn id="13" presetID="34"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from="(-#ppt_w/2)" to="(#ppt_x)" calcmode="lin" valueType="num">
                                      <p:cBhvr>
                                        <p:cTn id="15" dur="600" fill="hold">
                                          <p:stCondLst>
                                            <p:cond delay="0"/>
                                          </p:stCondLst>
                                        </p:cTn>
                                        <p:tgtEl>
                                          <p:spTgt spid="11"/>
                                        </p:tgtEl>
                                        <p:attrNameLst>
                                          <p:attrName>ppt_x</p:attrName>
                                        </p:attrNameLst>
                                      </p:cBhvr>
                                    </p:anim>
                                    <p:anim from="0" to="-1.0" calcmode="lin" valueType="num">
                                      <p:cBhvr>
                                        <p:cTn id="16" dur="200" decel="50000" autoRev="1" fill="hold">
                                          <p:stCondLst>
                                            <p:cond delay="600"/>
                                          </p:stCondLst>
                                        </p:cTn>
                                        <p:tgtEl>
                                          <p:spTgt spid="11"/>
                                        </p:tgtEl>
                                        <p:attrNameLst>
                                          <p:attrName>xshear</p:attrName>
                                        </p:attrNameLst>
                                      </p:cBhvr>
                                    </p:anim>
                                    <p:animScale>
                                      <p:cBhvr>
                                        <p:cTn id="17" dur="200" decel="100000" autoRev="1" fill="hold">
                                          <p:stCondLst>
                                            <p:cond delay="600"/>
                                          </p:stCondLst>
                                        </p:cTn>
                                        <p:tgtEl>
                                          <p:spTgt spid="11"/>
                                        </p:tgtEl>
                                      </p:cBhvr>
                                      <p:from x="100000" y="100000"/>
                                      <p:to x="80000" y="100000"/>
                                    </p:animScale>
                                    <p:anim by="(#ppt_h/3+#ppt_w*0.1)" calcmode="lin" valueType="num">
                                      <p:cBhvr additive="sum">
                                        <p:cTn id="18"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eguminosae.H.dca.v2.jpg"/>
          <p:cNvPicPr>
            <a:picLocks noChangeAspect="1"/>
          </p:cNvPicPr>
          <p:nvPr/>
        </p:nvPicPr>
        <p:blipFill>
          <a:blip r:embed="rId3" cstate="screen"/>
          <a:stretch>
            <a:fillRect/>
          </a:stretch>
        </p:blipFill>
        <p:spPr>
          <a:xfrm>
            <a:off x="611560" y="3861048"/>
            <a:ext cx="3960000" cy="2731699"/>
          </a:xfrm>
          <a:prstGeom prst="rect">
            <a:avLst/>
          </a:prstGeom>
        </p:spPr>
      </p:pic>
      <p:pic>
        <p:nvPicPr>
          <p:cNvPr id="9" name="Picture 8" descr="leguminosae.Misc.dca.v2.jpg"/>
          <p:cNvPicPr>
            <a:picLocks noChangeAspect="1"/>
          </p:cNvPicPr>
          <p:nvPr/>
        </p:nvPicPr>
        <p:blipFill>
          <a:blip r:embed="rId4" cstate="screen"/>
          <a:stretch>
            <a:fillRect/>
          </a:stretch>
        </p:blipFill>
        <p:spPr>
          <a:xfrm>
            <a:off x="4482086" y="3867344"/>
            <a:ext cx="3960000" cy="2731699"/>
          </a:xfrm>
          <a:prstGeom prst="rect">
            <a:avLst/>
          </a:prstGeom>
        </p:spPr>
      </p:pic>
      <p:grpSp>
        <p:nvGrpSpPr>
          <p:cNvPr id="2" name="Group 11"/>
          <p:cNvGrpSpPr/>
          <p:nvPr/>
        </p:nvGrpSpPr>
        <p:grpSpPr>
          <a:xfrm>
            <a:off x="611560" y="188640"/>
            <a:ext cx="7848432" cy="3124237"/>
            <a:chOff x="611560" y="764704"/>
            <a:chExt cx="7848432" cy="3124237"/>
          </a:xfrm>
        </p:grpSpPr>
        <p:pic>
          <p:nvPicPr>
            <p:cNvPr id="6" name="Picture 5" descr="leguminosae.T.dca.v2.jpg"/>
            <p:cNvPicPr>
              <a:picLocks noChangeAspect="1"/>
            </p:cNvPicPr>
            <p:nvPr/>
          </p:nvPicPr>
          <p:blipFill>
            <a:blip r:embed="rId5" cstate="screen"/>
            <a:stretch>
              <a:fillRect/>
            </a:stretch>
          </p:blipFill>
          <p:spPr>
            <a:xfrm>
              <a:off x="614042" y="1154993"/>
              <a:ext cx="3960000" cy="2731699"/>
            </a:xfrm>
            <a:prstGeom prst="rect">
              <a:avLst/>
            </a:prstGeom>
          </p:spPr>
        </p:pic>
        <p:pic>
          <p:nvPicPr>
            <p:cNvPr id="8" name="Picture 7" descr="leguminosae.L.dca.v2.jpg"/>
            <p:cNvPicPr>
              <a:picLocks noChangeAspect="1"/>
            </p:cNvPicPr>
            <p:nvPr/>
          </p:nvPicPr>
          <p:blipFill>
            <a:blip r:embed="rId6" cstate="screen"/>
            <a:stretch>
              <a:fillRect/>
            </a:stretch>
          </p:blipFill>
          <p:spPr>
            <a:xfrm>
              <a:off x="4486117" y="1157242"/>
              <a:ext cx="3960000" cy="2731699"/>
            </a:xfrm>
            <a:prstGeom prst="rect">
              <a:avLst/>
            </a:prstGeom>
          </p:spPr>
        </p:pic>
        <p:sp>
          <p:nvSpPr>
            <p:cNvPr id="10" name="TextBox 9"/>
            <p:cNvSpPr txBox="1"/>
            <p:nvPr/>
          </p:nvSpPr>
          <p:spPr>
            <a:xfrm>
              <a:off x="611560" y="764704"/>
              <a:ext cx="3960000" cy="461665"/>
            </a:xfrm>
            <a:prstGeom prst="rect">
              <a:avLst/>
            </a:prstGeom>
            <a:noFill/>
          </p:spPr>
          <p:txBody>
            <a:bodyPr wrap="square" rtlCol="0">
              <a:spAutoFit/>
            </a:bodyPr>
            <a:lstStyle/>
            <a:p>
              <a:pPr algn="ctr"/>
              <a:r>
                <a:rPr lang="en-GB" sz="2400" b="1" dirty="0" smtClean="0">
                  <a:solidFill>
                    <a:schemeClr val="accent6"/>
                  </a:solidFill>
                </a:rPr>
                <a:t>Trees (n = 120)</a:t>
              </a:r>
              <a:endParaRPr lang="en-GB" sz="2400" b="1" dirty="0">
                <a:solidFill>
                  <a:schemeClr val="accent6"/>
                </a:solidFill>
              </a:endParaRPr>
            </a:p>
          </p:txBody>
        </p:sp>
        <p:sp>
          <p:nvSpPr>
            <p:cNvPr id="11" name="TextBox 10"/>
            <p:cNvSpPr txBox="1"/>
            <p:nvPr/>
          </p:nvSpPr>
          <p:spPr>
            <a:xfrm>
              <a:off x="4499992" y="764704"/>
              <a:ext cx="3960000" cy="461665"/>
            </a:xfrm>
            <a:prstGeom prst="rect">
              <a:avLst/>
            </a:prstGeom>
            <a:noFill/>
          </p:spPr>
          <p:txBody>
            <a:bodyPr wrap="square" rtlCol="0">
              <a:spAutoFit/>
            </a:bodyPr>
            <a:lstStyle/>
            <a:p>
              <a:pPr algn="ctr"/>
              <a:r>
                <a:rPr lang="en-GB" sz="2400" b="1" dirty="0" smtClean="0">
                  <a:solidFill>
                    <a:schemeClr val="accent6"/>
                  </a:solidFill>
                </a:rPr>
                <a:t>Lianas (n = 124)</a:t>
              </a:r>
              <a:endParaRPr lang="en-GB" sz="2400" b="1" dirty="0">
                <a:solidFill>
                  <a:schemeClr val="accent6"/>
                </a:solidFill>
              </a:endParaRPr>
            </a:p>
          </p:txBody>
        </p:sp>
      </p:grpSp>
      <p:sp>
        <p:nvSpPr>
          <p:cNvPr id="14" name="TextBox 13"/>
          <p:cNvSpPr txBox="1"/>
          <p:nvPr/>
        </p:nvSpPr>
        <p:spPr>
          <a:xfrm>
            <a:off x="611560" y="3429000"/>
            <a:ext cx="3960000" cy="461665"/>
          </a:xfrm>
          <a:prstGeom prst="rect">
            <a:avLst/>
          </a:prstGeom>
          <a:noFill/>
        </p:spPr>
        <p:txBody>
          <a:bodyPr wrap="square" rtlCol="0">
            <a:spAutoFit/>
          </a:bodyPr>
          <a:lstStyle/>
          <a:p>
            <a:pPr algn="ctr"/>
            <a:r>
              <a:rPr lang="en-GB" sz="2400" b="1" dirty="0" smtClean="0">
                <a:solidFill>
                  <a:schemeClr val="accent6"/>
                </a:solidFill>
              </a:rPr>
              <a:t>Herbs (n = 83)</a:t>
            </a:r>
            <a:endParaRPr lang="en-GB" sz="2400" b="1" dirty="0">
              <a:solidFill>
                <a:schemeClr val="accent6"/>
              </a:solidFill>
            </a:endParaRPr>
          </a:p>
        </p:txBody>
      </p:sp>
      <p:sp>
        <p:nvSpPr>
          <p:cNvPr id="15" name="TextBox 14"/>
          <p:cNvSpPr txBox="1"/>
          <p:nvPr/>
        </p:nvSpPr>
        <p:spPr>
          <a:xfrm>
            <a:off x="4500432" y="3429000"/>
            <a:ext cx="3960000" cy="461665"/>
          </a:xfrm>
          <a:prstGeom prst="rect">
            <a:avLst/>
          </a:prstGeom>
          <a:noFill/>
        </p:spPr>
        <p:txBody>
          <a:bodyPr wrap="square" rtlCol="0">
            <a:spAutoFit/>
          </a:bodyPr>
          <a:lstStyle/>
          <a:p>
            <a:pPr algn="ctr"/>
            <a:r>
              <a:rPr lang="en-GB" sz="2400" b="1" dirty="0" smtClean="0">
                <a:solidFill>
                  <a:schemeClr val="accent6"/>
                </a:solidFill>
              </a:rPr>
              <a:t>Misc. (n = 96)</a:t>
            </a:r>
            <a:endParaRPr lang="en-GB" sz="2400" b="1" dirty="0">
              <a:solidFill>
                <a:schemeClr val="accent6"/>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1560" y="260648"/>
            <a:ext cx="8352928" cy="923330"/>
          </a:xfrm>
          <a:prstGeom prst="rect">
            <a:avLst/>
          </a:prstGeom>
          <a:noFill/>
        </p:spPr>
        <p:txBody>
          <a:bodyPr wrap="square" rtlCol="0">
            <a:spAutoFit/>
          </a:bodyPr>
          <a:lstStyle/>
          <a:p>
            <a:r>
              <a:rPr lang="en-GB" b="1" dirty="0" smtClean="0">
                <a:solidFill>
                  <a:srgbClr val="E3004A"/>
                </a:solidFill>
              </a:rPr>
              <a:t>Diversity</a:t>
            </a:r>
            <a:r>
              <a:rPr lang="en-GB" b="1" dirty="0" smtClean="0"/>
              <a:t> = 119.90 + (10.67 × lianas) – (0.37 × herbs) – (5.06 × misc.)</a:t>
            </a:r>
            <a:br>
              <a:rPr lang="en-GB" b="1" dirty="0" smtClean="0"/>
            </a:br>
            <a:r>
              <a:rPr lang="en-GB" b="1" dirty="0" smtClean="0"/>
              <a:t/>
            </a:r>
            <a:br>
              <a:rPr lang="en-GB" b="1" dirty="0" smtClean="0"/>
            </a:b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0.783)</a:t>
            </a:r>
            <a:endParaRPr lang="nl-NL" dirty="0"/>
          </a:p>
        </p:txBody>
      </p:sp>
      <p:pic>
        <p:nvPicPr>
          <p:cNvPr id="71681" name="Picture 1"/>
          <p:cNvPicPr>
            <a:picLocks noChangeAspect="1" noChangeArrowheads="1"/>
          </p:cNvPicPr>
          <p:nvPr/>
        </p:nvPicPr>
        <p:blipFill>
          <a:blip r:embed="rId2" cstate="screen"/>
          <a:srcRect/>
          <a:stretch>
            <a:fillRect/>
          </a:stretch>
        </p:blipFill>
        <p:spPr bwMode="auto">
          <a:xfrm>
            <a:off x="611560" y="1397329"/>
            <a:ext cx="8429206" cy="4767975"/>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p:cNvSpPr/>
          <p:nvPr/>
        </p:nvSpPr>
        <p:spPr>
          <a:xfrm>
            <a:off x="7720580" y="2670475"/>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45354" y="5274612"/>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41168" y="713900"/>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66337" y="5466828"/>
            <a:ext cx="613426" cy="691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childTnLst>
                          </p:cTn>
                        </p:par>
                        <p:par>
                          <p:cTn id="21" fill="hold">
                            <p:stCondLst>
                              <p:cond delay="2000"/>
                            </p:stCondLst>
                            <p:childTnLst>
                              <p:par>
                                <p:cTn id="22" presetID="34"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from="(-#ppt_w/2)" to="(#ppt_x)" calcmode="lin" valueType="num">
                                      <p:cBhvr>
                                        <p:cTn id="24" dur="600" fill="hold">
                                          <p:stCondLst>
                                            <p:cond delay="0"/>
                                          </p:stCondLst>
                                        </p:cTn>
                                        <p:tgtEl>
                                          <p:spTgt spid="9"/>
                                        </p:tgtEl>
                                        <p:attrNameLst>
                                          <p:attrName>ppt_x</p:attrName>
                                        </p:attrNameLst>
                                      </p:cBhvr>
                                    </p:anim>
                                    <p:anim from="0" to="-1.0" calcmode="lin" valueType="num">
                                      <p:cBhvr>
                                        <p:cTn id="25" dur="200" decel="50000" autoRev="1" fill="hold">
                                          <p:stCondLst>
                                            <p:cond delay="600"/>
                                          </p:stCondLst>
                                        </p:cTn>
                                        <p:tgtEl>
                                          <p:spTgt spid="9"/>
                                        </p:tgtEl>
                                        <p:attrNameLst>
                                          <p:attrName>xshear</p:attrName>
                                        </p:attrNameLst>
                                      </p:cBhvr>
                                    </p:anim>
                                    <p:animScale>
                                      <p:cBhvr>
                                        <p:cTn id="26" dur="200" decel="100000" autoRev="1" fill="hold">
                                          <p:stCondLst>
                                            <p:cond delay="600"/>
                                          </p:stCondLst>
                                        </p:cTn>
                                        <p:tgtEl>
                                          <p:spTgt spid="9"/>
                                        </p:tgtEl>
                                      </p:cBhvr>
                                      <p:from x="100000" y="100000"/>
                                      <p:to x="80000" y="100000"/>
                                    </p:animScale>
                                    <p:anim by="(#ppt_h/3+#ppt_w*0.1)" calcmode="lin" valueType="num">
                                      <p:cBhvr additive="sum">
                                        <p:cTn id="27" dur="200" decel="100000" autoRev="1" fill="hold">
                                          <p:stCondLst>
                                            <p:cond delay="600"/>
                                          </p:stCondLst>
                                        </p:cTn>
                                        <p:tgtEl>
                                          <p:spTgt spid="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3.residuals.lm.7fam.vs.legumes.jpg"/>
          <p:cNvPicPr>
            <a:picLocks noChangeAspect="1"/>
          </p:cNvPicPr>
          <p:nvPr/>
        </p:nvPicPr>
        <p:blipFill>
          <a:blip r:embed="rId2" cstate="screen"/>
          <a:stretch>
            <a:fillRect/>
          </a:stretch>
        </p:blipFill>
        <p:spPr>
          <a:xfrm>
            <a:off x="756456" y="989937"/>
            <a:ext cx="7920000" cy="5463399"/>
          </a:xfrm>
          <a:prstGeom prst="rect">
            <a:avLst/>
          </a:prstGeom>
          <a:ln>
            <a:solidFill>
              <a:schemeClr val="tx1"/>
            </a:solidFill>
          </a:ln>
          <a:effectLst>
            <a:outerShdw blurRad="292100" dist="139700" dir="2700000" algn="tl" rotWithShape="0">
              <a:srgbClr val="333333">
                <a:alpha val="65000"/>
              </a:srgbClr>
            </a:outerShdw>
          </a:effectLst>
        </p:spPr>
      </p:pic>
      <p:sp>
        <p:nvSpPr>
          <p:cNvPr id="6" name="Title 1"/>
          <p:cNvSpPr>
            <a:spLocks noGrp="1"/>
          </p:cNvSpPr>
          <p:nvPr>
            <p:ph type="title"/>
          </p:nvPr>
        </p:nvSpPr>
        <p:spPr>
          <a:xfrm>
            <a:off x="781200" y="403200"/>
            <a:ext cx="7895256" cy="957600"/>
          </a:xfrm>
        </p:spPr>
        <p:txBody>
          <a:bodyPr/>
          <a:lstStyle/>
          <a:p>
            <a:pPr algn="ctr"/>
            <a:r>
              <a:rPr lang="en-GB" b="0" dirty="0" smtClean="0">
                <a:solidFill>
                  <a:srgbClr val="E3004A"/>
                </a:solidFill>
              </a:rPr>
              <a:t>Residuals - Diversity ~ Legumes</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a:t>
            </a:r>
            <a:r>
              <a:rPr lang="en-GB" sz="1800" dirty="0" err="1" smtClean="0"/>
              <a:t>regios</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22" descr="S_agami_01.jpg"/>
          <p:cNvPicPr>
            <a:picLocks noChangeAspect="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966280" y="1020626"/>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29" descr="S_albida_01.jpg"/>
          <p:cNvPicPr>
            <a:picLocks noChangeAspect="1"/>
          </p:cNvPicPr>
          <p:nvPr/>
        </p:nvPicPr>
        <p:blipFill>
          <a:blip r:embed="rId4" cstate="screen">
            <a:extLst>
              <a:ext uri="{28A0092B-C50C-407E-A947-70E740481C1C}">
                <a14:useLocalDpi xmlns:a14="http://schemas.microsoft.com/office/drawing/2010/main" xmlns=""/>
              </a:ext>
            </a:extLst>
          </a:blip>
          <a:srcRect/>
          <a:stretch>
            <a:fillRect/>
          </a:stretch>
        </p:blipFill>
        <p:spPr bwMode="auto">
          <a:xfrm>
            <a:off x="3771392" y="1025388"/>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30" descr="S_argentifolia_01.jpg"/>
          <p:cNvPicPr>
            <a:picLocks noChangeAspect="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6581267" y="1025388"/>
            <a:ext cx="2160588" cy="2381250"/>
          </a:xfrm>
          <a:prstGeom prst="rect">
            <a:avLst/>
          </a:prstGeom>
          <a:ln>
            <a:solidFill>
              <a:schemeClr val="tx1"/>
            </a:solidFill>
          </a:ln>
          <a:effectLst>
            <a:outerShdw blurRad="292100" dist="139700" dir="2700000" algn="tl" rotWithShape="0">
              <a:srgbClr val="333333">
                <a:alpha val="65000"/>
              </a:srgbClr>
            </a:outerShdw>
          </a:effectLst>
        </p:spPr>
      </p:pic>
      <p:graphicFrame>
        <p:nvGraphicFramePr>
          <p:cNvPr id="9" name="Table 8"/>
          <p:cNvGraphicFramePr>
            <a:graphicFrameLocks noGrp="1"/>
          </p:cNvGraphicFramePr>
          <p:nvPr/>
        </p:nvGraphicFramePr>
        <p:xfrm>
          <a:off x="959930" y="3795576"/>
          <a:ext cx="7788534" cy="2873784"/>
        </p:xfrm>
        <a:graphic>
          <a:graphicData uri="http://schemas.openxmlformats.org/drawingml/2006/table">
            <a:tbl>
              <a:tblPr firstRow="1" bandRow="1">
                <a:tableStyleId>{93296810-A885-4BE3-A3E7-6D5BEEA58F35}</a:tableStyleId>
              </a:tblPr>
              <a:tblGrid>
                <a:gridCol w="1298089"/>
                <a:gridCol w="1298089"/>
                <a:gridCol w="1298089"/>
                <a:gridCol w="1298089"/>
                <a:gridCol w="1298089"/>
                <a:gridCol w="1298089"/>
              </a:tblGrid>
              <a:tr h="478964">
                <a:tc>
                  <a:txBody>
                    <a:bodyPr/>
                    <a:lstStyle/>
                    <a:p>
                      <a:r>
                        <a:rPr lang="en-GB" dirty="0" smtClean="0"/>
                        <a:t>Species</a:t>
                      </a:r>
                      <a:endParaRPr lang="en-GB" dirty="0"/>
                    </a:p>
                  </a:txBody>
                  <a:tcPr/>
                </a:tc>
                <a:tc>
                  <a:txBody>
                    <a:bodyPr/>
                    <a:lstStyle/>
                    <a:p>
                      <a:pPr algn="ctr"/>
                      <a:r>
                        <a:rPr lang="en-GB" dirty="0" smtClean="0"/>
                        <a:t>Sp. 1</a:t>
                      </a:r>
                      <a:endParaRPr lang="en-GB" dirty="0"/>
                    </a:p>
                  </a:txBody>
                  <a:tcPr/>
                </a:tc>
                <a:tc>
                  <a:txBody>
                    <a:bodyPr/>
                    <a:lstStyle/>
                    <a:p>
                      <a:pPr algn="ctr"/>
                      <a:r>
                        <a:rPr lang="en-GB" dirty="0" smtClean="0"/>
                        <a:t>Sp. 2</a:t>
                      </a:r>
                      <a:endParaRPr lang="en-GB" dirty="0"/>
                    </a:p>
                  </a:txBody>
                  <a:tcPr/>
                </a:tc>
                <a:tc>
                  <a:txBody>
                    <a:bodyPr/>
                    <a:lstStyle/>
                    <a:p>
                      <a:pPr algn="ctr"/>
                      <a:r>
                        <a:rPr lang="en-GB" dirty="0" smtClean="0"/>
                        <a:t>Sp. 3</a:t>
                      </a:r>
                      <a:endParaRPr lang="en-GB" dirty="0"/>
                    </a:p>
                  </a:txBody>
                  <a:tcPr/>
                </a:tc>
                <a:tc>
                  <a:txBody>
                    <a:bodyPr/>
                    <a:lstStyle/>
                    <a:p>
                      <a:pPr algn="ctr"/>
                      <a:r>
                        <a:rPr lang="en-GB" dirty="0" smtClean="0"/>
                        <a:t>Sp. 4</a:t>
                      </a:r>
                      <a:endParaRPr lang="en-GB" dirty="0"/>
                    </a:p>
                  </a:txBody>
                  <a:tcPr/>
                </a:tc>
                <a:tc>
                  <a:txBody>
                    <a:bodyPr/>
                    <a:lstStyle/>
                    <a:p>
                      <a:pPr algn="ctr"/>
                      <a:r>
                        <a:rPr lang="en-GB" dirty="0" smtClean="0"/>
                        <a:t>Sp. …</a:t>
                      </a:r>
                      <a:endParaRPr lang="en-GB" dirty="0"/>
                    </a:p>
                  </a:txBody>
                  <a:tcPr/>
                </a:tc>
              </a:tr>
              <a:tr h="478964">
                <a:tc>
                  <a:txBody>
                    <a:bodyPr/>
                    <a:lstStyle/>
                    <a:p>
                      <a:r>
                        <a:rPr lang="en-GB" dirty="0" smtClean="0"/>
                        <a:t>Loc. 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2</a:t>
                      </a:r>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3</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4</a:t>
                      </a:r>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0.70"/>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New developments</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regions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5" name="Picture 17" descr="Fig02_ClusterGraphColour_small"/>
          <p:cNvPicPr>
            <a:picLocks noChangeAspect="1" noChangeArrowheads="1"/>
          </p:cNvPicPr>
          <p:nvPr/>
        </p:nvPicPr>
        <p:blipFill>
          <a:blip r:embed="rId3" cstate="screen"/>
          <a:srcRect/>
          <a:stretch>
            <a:fillRect/>
          </a:stretch>
        </p:blipFill>
        <p:spPr bwMode="auto">
          <a:xfrm>
            <a:off x="899592" y="1036766"/>
            <a:ext cx="7524328" cy="563259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8" name="Picture 7" descr="PAM6.Java.jpg"/>
          <p:cNvPicPr>
            <a:picLocks noChangeAspect="1"/>
          </p:cNvPicPr>
          <p:nvPr/>
        </p:nvPicPr>
        <p:blipFill>
          <a:blip r:embed="rId3" cstate="screen"/>
          <a:srcRect/>
          <a:stretch>
            <a:fillRect/>
          </a:stretch>
        </p:blipFill>
        <p:spPr>
          <a:xfrm>
            <a:off x="755576" y="1412776"/>
            <a:ext cx="7920000" cy="3442577"/>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descr="PAM6.Java.mediods.jpg"/>
          <p:cNvPicPr>
            <a:picLocks noChangeAspect="1"/>
          </p:cNvPicPr>
          <p:nvPr/>
        </p:nvPicPr>
        <p:blipFill>
          <a:blip r:embed="rId4" cstate="screen"/>
          <a:srcRect/>
          <a:stretch>
            <a:fillRect/>
          </a:stretch>
        </p:blipFill>
        <p:spPr>
          <a:xfrm>
            <a:off x="755576"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M6.Java.mediods.jpg"/>
          <p:cNvPicPr>
            <a:picLocks noChangeAspect="1"/>
          </p:cNvPicPr>
          <p:nvPr/>
        </p:nvPicPr>
        <p:blipFill>
          <a:blip r:embed="rId3" cstate="screen"/>
          <a:srcRect/>
          <a:stretch>
            <a:fillRect/>
          </a:stretch>
        </p:blipFill>
        <p:spPr>
          <a:xfrm>
            <a:off x="827584"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5" name="Picture 4" descr="pam6.mediods.cluster.flex.beta.jpg"/>
          <p:cNvPicPr>
            <a:picLocks noChangeAspect="1"/>
          </p:cNvPicPr>
          <p:nvPr/>
        </p:nvPicPr>
        <p:blipFill>
          <a:blip r:embed="rId4" cstate="screen">
            <a:extLst>
              <a:ext uri="{28A0092B-C50C-407E-A947-70E740481C1C}">
                <a14:useLocalDpi xmlns:a14="http://schemas.microsoft.com/office/drawing/2010/main" xmlns=""/>
              </a:ext>
            </a:extLst>
          </a:blip>
          <a:srcRect t="5636" b="24664"/>
          <a:stretch>
            <a:fillRect/>
          </a:stretch>
        </p:blipFill>
        <p:spPr>
          <a:xfrm>
            <a:off x="1619672" y="980728"/>
            <a:ext cx="5976664" cy="2016224"/>
          </a:xfrm>
          <a:prstGeom prst="rect">
            <a:avLst/>
          </a:prstGeom>
          <a:ln>
            <a:noFill/>
          </a:ln>
        </p:spPr>
      </p:pic>
      <p:sp>
        <p:nvSpPr>
          <p:cNvPr id="7" name="TextBox 6"/>
          <p:cNvSpPr txBox="1"/>
          <p:nvPr/>
        </p:nvSpPr>
        <p:spPr>
          <a:xfrm>
            <a:off x="2213376" y="2123564"/>
            <a:ext cx="288032" cy="369332"/>
          </a:xfrm>
          <a:prstGeom prst="rect">
            <a:avLst/>
          </a:prstGeom>
          <a:solidFill>
            <a:srgbClr val="FFED00"/>
          </a:solidFill>
        </p:spPr>
        <p:txBody>
          <a:bodyPr wrap="square" rtlCol="0">
            <a:spAutoFit/>
          </a:bodyPr>
          <a:lstStyle/>
          <a:p>
            <a:r>
              <a:rPr lang="en-GB" dirty="0" smtClean="0"/>
              <a:t>1</a:t>
            </a:r>
            <a:endParaRPr lang="en-US" dirty="0"/>
          </a:p>
        </p:txBody>
      </p:sp>
      <p:sp>
        <p:nvSpPr>
          <p:cNvPr id="10" name="TextBox 9"/>
          <p:cNvSpPr txBox="1"/>
          <p:nvPr/>
        </p:nvSpPr>
        <p:spPr>
          <a:xfrm>
            <a:off x="3159474" y="2743200"/>
            <a:ext cx="288032" cy="369332"/>
          </a:xfrm>
          <a:prstGeom prst="rect">
            <a:avLst/>
          </a:prstGeom>
          <a:solidFill>
            <a:srgbClr val="CC3300"/>
          </a:solidFill>
        </p:spPr>
        <p:txBody>
          <a:bodyPr wrap="square" rtlCol="0">
            <a:spAutoFit/>
          </a:bodyPr>
          <a:lstStyle/>
          <a:p>
            <a:r>
              <a:rPr lang="en-GB" dirty="0" smtClean="0"/>
              <a:t>2</a:t>
            </a:r>
            <a:endParaRPr lang="en-US" dirty="0"/>
          </a:p>
        </p:txBody>
      </p:sp>
      <p:sp>
        <p:nvSpPr>
          <p:cNvPr id="11" name="TextBox 10"/>
          <p:cNvSpPr txBox="1"/>
          <p:nvPr/>
        </p:nvSpPr>
        <p:spPr>
          <a:xfrm>
            <a:off x="4136826" y="2733311"/>
            <a:ext cx="288032" cy="369332"/>
          </a:xfrm>
          <a:prstGeom prst="rect">
            <a:avLst/>
          </a:prstGeom>
          <a:solidFill>
            <a:srgbClr val="8F4B3D"/>
          </a:solidFill>
        </p:spPr>
        <p:txBody>
          <a:bodyPr wrap="square" rtlCol="0">
            <a:spAutoFit/>
          </a:bodyPr>
          <a:lstStyle/>
          <a:p>
            <a:r>
              <a:rPr lang="en-GB" dirty="0" smtClean="0"/>
              <a:t>4</a:t>
            </a:r>
            <a:endParaRPr lang="en-US" dirty="0"/>
          </a:p>
        </p:txBody>
      </p:sp>
      <p:sp>
        <p:nvSpPr>
          <p:cNvPr id="12" name="TextBox 11"/>
          <p:cNvSpPr txBox="1"/>
          <p:nvPr/>
        </p:nvSpPr>
        <p:spPr>
          <a:xfrm>
            <a:off x="5090808" y="2207856"/>
            <a:ext cx="288032" cy="369332"/>
          </a:xfrm>
          <a:prstGeom prst="rect">
            <a:avLst/>
          </a:prstGeom>
          <a:solidFill>
            <a:schemeClr val="accent2"/>
          </a:solidFill>
        </p:spPr>
        <p:txBody>
          <a:bodyPr wrap="square" rtlCol="0">
            <a:spAutoFit/>
          </a:bodyPr>
          <a:lstStyle/>
          <a:p>
            <a:r>
              <a:rPr lang="en-GB" dirty="0" smtClean="0"/>
              <a:t>3</a:t>
            </a:r>
            <a:endParaRPr lang="en-US" dirty="0"/>
          </a:p>
        </p:txBody>
      </p:sp>
      <p:sp>
        <p:nvSpPr>
          <p:cNvPr id="13" name="TextBox 12"/>
          <p:cNvSpPr txBox="1"/>
          <p:nvPr/>
        </p:nvSpPr>
        <p:spPr>
          <a:xfrm>
            <a:off x="6032814" y="2239010"/>
            <a:ext cx="288032" cy="369332"/>
          </a:xfrm>
          <a:prstGeom prst="rect">
            <a:avLst/>
          </a:prstGeom>
          <a:solidFill>
            <a:srgbClr val="92D050"/>
          </a:solidFill>
        </p:spPr>
        <p:txBody>
          <a:bodyPr wrap="square" rtlCol="0">
            <a:spAutoFit/>
          </a:bodyPr>
          <a:lstStyle/>
          <a:p>
            <a:r>
              <a:rPr lang="en-GB" dirty="0" smtClean="0"/>
              <a:t>5</a:t>
            </a:r>
            <a:endParaRPr lang="en-US" dirty="0"/>
          </a:p>
        </p:txBody>
      </p:sp>
      <p:sp>
        <p:nvSpPr>
          <p:cNvPr id="14" name="TextBox 13"/>
          <p:cNvSpPr txBox="1"/>
          <p:nvPr/>
        </p:nvSpPr>
        <p:spPr>
          <a:xfrm>
            <a:off x="6978385" y="2250709"/>
            <a:ext cx="288032" cy="369332"/>
          </a:xfrm>
          <a:prstGeom prst="rect">
            <a:avLst/>
          </a:prstGeom>
          <a:solidFill>
            <a:srgbClr val="339933"/>
          </a:solidFill>
        </p:spPr>
        <p:txBody>
          <a:bodyPr wrap="square" rtlCol="0">
            <a:spAutoFit/>
          </a:bodyPr>
          <a:lstStyle/>
          <a:p>
            <a:r>
              <a:rPr lang="en-GB" dirty="0" smtClean="0"/>
              <a:t>6</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5E-6 -1.48148E-6 L 0.00017 0.27454 " pathEditMode="relative" rAng="0" ptsTypes="AA">
                                      <p:cBhvr>
                                        <p:cTn id="6" dur="2000" fill="hold"/>
                                        <p:tgtEl>
                                          <p:spTgt spid="9"/>
                                        </p:tgtEl>
                                        <p:attrNameLst>
                                          <p:attrName>ppt_x</p:attrName>
                                          <p:attrName>ppt_y</p:attrName>
                                        </p:attrNameLst>
                                      </p:cBhvr>
                                      <p:rCtr x="0" y="137"/>
                                    </p:animMotion>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Natural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atural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4897</TotalTime>
  <Words>3276</Words>
  <Application>Microsoft Office PowerPoint</Application>
  <PresentationFormat>On-screen Show (4:3)</PresentationFormat>
  <Paragraphs>590</Paragraphs>
  <Slides>107</Slides>
  <Notes>93</Notes>
  <HiddenSlides>2</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Naturalis</vt:lpstr>
      <vt:lpstr>Principles of Species Distribution Modelling </vt:lpstr>
      <vt:lpstr>Outline</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Species Distribution Models</vt:lpstr>
      <vt:lpstr>Methodology – Spatial data</vt:lpstr>
      <vt:lpstr>Methodology – Spatial data</vt:lpstr>
      <vt:lpstr>Methodology – Spatial data</vt:lpstr>
      <vt:lpstr>Methodology – Spatial data</vt:lpstr>
      <vt:lpstr>Methodology – Spatial data</vt:lpstr>
      <vt:lpstr>Methodology – Spatial data</vt:lpstr>
      <vt:lpstr>Methodology – Spatial data</vt:lpstr>
      <vt:lpstr>Methodology – Species Distribution Models</vt:lpstr>
      <vt:lpstr>Methodology – Model algorithm</vt:lpstr>
      <vt:lpstr>Methodology – Model algorithm</vt:lpstr>
      <vt:lpstr>Methodology – model algorithm</vt:lpstr>
      <vt:lpstr>Methodology – Species Distribution Models</vt:lpstr>
      <vt:lpstr>Methodology – Species Distribution Models</vt:lpstr>
      <vt:lpstr>Methodology – Species Distribution Models</vt:lpstr>
      <vt:lpstr>Methodology – Species Distribution Models</vt:lpstr>
      <vt:lpstr>Intermezzo – a word on partial species distribution models or truncated niche models</vt:lpstr>
      <vt:lpstr>Intermezzo – a word on partial species distribution models or truncated niche models</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SDMs – species level</vt:lpstr>
      <vt:lpstr>SDMs – species level</vt:lpstr>
      <vt:lpstr>SDMs – species level</vt:lpstr>
      <vt:lpstr>SDMs – species level</vt:lpstr>
      <vt:lpstr>Slide 79</vt:lpstr>
      <vt:lpstr>SDMs – species level</vt:lpstr>
      <vt:lpstr>SDMs – species level</vt:lpstr>
      <vt:lpstr>SDMs – species level</vt:lpstr>
      <vt:lpstr>SDMs – species level</vt:lpstr>
      <vt:lpstr>SDMs – species level</vt:lpstr>
      <vt:lpstr>SDMs – species level</vt:lpstr>
      <vt:lpstr>SDMs – species level</vt:lpstr>
      <vt:lpstr>SDMs – species level</vt:lpstr>
      <vt:lpstr>SDMs – community level</vt:lpstr>
      <vt:lpstr>Biodiversity pattern of Java</vt:lpstr>
      <vt:lpstr>Overall biodiversity (n = 1297)</vt:lpstr>
      <vt:lpstr>Legumes (n = 423)</vt:lpstr>
      <vt:lpstr>Slide 92</vt:lpstr>
      <vt:lpstr>Slide 93</vt:lpstr>
      <vt:lpstr>Slide 94</vt:lpstr>
      <vt:lpstr>Residuals - Diversity ~ Legumes</vt:lpstr>
      <vt:lpstr>SDMs – community level</vt:lpstr>
      <vt:lpstr>New developments</vt:lpstr>
      <vt:lpstr>Floristic regions of Java</vt:lpstr>
      <vt:lpstr>Floristic regions of Java</vt:lpstr>
      <vt:lpstr>Floristic regions of Java</vt:lpstr>
      <vt:lpstr>SDMs – community level</vt:lpstr>
      <vt:lpstr>Nieuwe ontwikkelingen</vt:lpstr>
      <vt:lpstr>SDMs – community level</vt:lpstr>
      <vt:lpstr>SDMs – LGM hind-casts</vt:lpstr>
      <vt:lpstr>SDMs – LGM hind-casts</vt:lpstr>
      <vt:lpstr>SDMs – LGM hind-casts</vt:lpstr>
      <vt:lpstr>Questions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Niels Raes</dc:creator>
  <cp:lastModifiedBy>Niels Raes</cp:lastModifiedBy>
  <cp:revision>359</cp:revision>
  <dcterms:created xsi:type="dcterms:W3CDTF">2012-11-01T12:57:45Z</dcterms:created>
  <dcterms:modified xsi:type="dcterms:W3CDTF">2017-12-08T07:28:46Z</dcterms:modified>
</cp:coreProperties>
</file>